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0" r:id="rId5"/>
    <p:sldId id="273" r:id="rId6"/>
    <p:sldId id="272" r:id="rId7"/>
    <p:sldId id="259" r:id="rId8"/>
    <p:sldId id="261" r:id="rId9"/>
    <p:sldId id="262" r:id="rId10"/>
    <p:sldId id="264" r:id="rId11"/>
    <p:sldId id="265" r:id="rId12"/>
    <p:sldId id="266" r:id="rId13"/>
    <p:sldId id="267" r:id="rId14"/>
    <p:sldId id="268" r:id="rId15"/>
    <p:sldId id="271" r:id="rId16"/>
    <p:sldId id="269" r:id="rId17"/>
    <p:sldId id="274" r:id="rId18"/>
    <p:sldId id="276" r:id="rId19"/>
    <p:sldId id="270" r:id="rId20"/>
    <p:sldId id="275" r:id="rId21"/>
    <p:sldId id="277" r:id="rId22"/>
    <p:sldId id="278"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4D525A"/>
    <a:srgbClr val="F2F2F2"/>
    <a:srgbClr val="4E9E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36" autoAdjust="0"/>
  </p:normalViewPr>
  <p:slideViewPr>
    <p:cSldViewPr>
      <p:cViewPr varScale="1">
        <p:scale>
          <a:sx n="118" d="100"/>
          <a:sy n="118" d="100"/>
        </p:scale>
        <p:origin x="58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3812E37-6936-436E-8FEE-1C21C47E8F1D}" type="datetimeFigureOut">
              <a:rPr lang="en-US" smtClean="0"/>
              <a:t>8/16/2017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8B8827-B540-4466-8344-B26DBBD3389D}" type="slidenum">
              <a:rPr lang="en-US" smtClean="0"/>
              <a:t>‹#›</a:t>
            </a:fld>
            <a:endParaRPr lang="en-US" dirty="0"/>
          </a:p>
        </p:txBody>
      </p:sp>
    </p:spTree>
    <p:extLst>
      <p:ext uri="{BB962C8B-B14F-4D97-AF65-F5344CB8AC3E}">
        <p14:creationId xmlns:p14="http://schemas.microsoft.com/office/powerpoint/2010/main" val="210151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Engaging</a:t>
            </a:r>
            <a:r>
              <a:rPr lang="en-US" baseline="0" dirty="0" smtClean="0"/>
              <a:t> &amp; Empowering through Positive Motivation and Strategic Accountability</a:t>
            </a:r>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1</a:t>
            </a:fld>
            <a:endParaRPr lang="en-US" dirty="0"/>
          </a:p>
        </p:txBody>
      </p:sp>
    </p:spTree>
    <p:extLst>
      <p:ext uri="{BB962C8B-B14F-4D97-AF65-F5344CB8AC3E}">
        <p14:creationId xmlns:p14="http://schemas.microsoft.com/office/powerpoint/2010/main" val="820689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bit of humor; clearly none of us mentors</a:t>
            </a:r>
            <a:r>
              <a:rPr lang="en-US" baseline="0" dirty="0" smtClean="0"/>
              <a:t> like THE OFFICE… but what IS EE, actually?</a:t>
            </a:r>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10</a:t>
            </a:fld>
            <a:endParaRPr lang="en-US" dirty="0"/>
          </a:p>
        </p:txBody>
      </p:sp>
    </p:spTree>
    <p:extLst>
      <p:ext uri="{BB962C8B-B14F-4D97-AF65-F5344CB8AC3E}">
        <p14:creationId xmlns:p14="http://schemas.microsoft.com/office/powerpoint/2010/main" val="167608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DOES IT WORK?  Hex yeah!  Here’s an example from a different industry; healthcare.  ECH eliminated 1% of their workforce – the percentage that wasn’t engaged (WHICH WE MUST ALSO BE WILLING TO DO) and jumped up a staggering 69 percentile in patient satisfaction scores…incidentally reimbursement for hospital is tied to these scores; it’s how they’re paid.</a:t>
            </a:r>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11</a:t>
            </a:fld>
            <a:endParaRPr lang="en-US" dirty="0"/>
          </a:p>
        </p:txBody>
      </p:sp>
    </p:spTree>
    <p:extLst>
      <p:ext uri="{BB962C8B-B14F-4D97-AF65-F5344CB8AC3E}">
        <p14:creationId xmlns:p14="http://schemas.microsoft.com/office/powerpoint/2010/main" val="2961523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12</a:t>
            </a:fld>
            <a:endParaRPr lang="en-US" dirty="0"/>
          </a:p>
        </p:txBody>
      </p:sp>
    </p:spTree>
    <p:extLst>
      <p:ext uri="{BB962C8B-B14F-4D97-AF65-F5344CB8AC3E}">
        <p14:creationId xmlns:p14="http://schemas.microsoft.com/office/powerpoint/2010/main" val="69848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a:t>
            </a:r>
            <a:r>
              <a:rPr lang="en-US" baseline="0" dirty="0" smtClean="0"/>
              <a:t> from the survey transformed into an analogy; will we sink or swim?</a:t>
            </a:r>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13</a:t>
            </a:fld>
            <a:endParaRPr lang="en-US" dirty="0"/>
          </a:p>
        </p:txBody>
      </p:sp>
    </p:spTree>
    <p:extLst>
      <p:ext uri="{BB962C8B-B14F-4D97-AF65-F5344CB8AC3E}">
        <p14:creationId xmlns:p14="http://schemas.microsoft.com/office/powerpoint/2010/main" val="3880262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8B8827-B540-4466-8344-B26DBBD3389D}" type="slidenum">
              <a:rPr lang="en-US" smtClean="0"/>
              <a:t>14</a:t>
            </a:fld>
            <a:endParaRPr lang="en-US" dirty="0"/>
          </a:p>
        </p:txBody>
      </p:sp>
    </p:spTree>
    <p:extLst>
      <p:ext uri="{BB962C8B-B14F-4D97-AF65-F5344CB8AC3E}">
        <p14:creationId xmlns:p14="http://schemas.microsoft.com/office/powerpoint/2010/main" val="2153157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we there yet?</a:t>
            </a:r>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15</a:t>
            </a:fld>
            <a:endParaRPr lang="en-US" dirty="0"/>
          </a:p>
        </p:txBody>
      </p:sp>
    </p:spTree>
    <p:extLst>
      <p:ext uri="{BB962C8B-B14F-4D97-AF65-F5344CB8AC3E}">
        <p14:creationId xmlns:p14="http://schemas.microsoft.com/office/powerpoint/2010/main" val="537120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take</a:t>
            </a:r>
            <a:r>
              <a:rPr lang="en-US" baseline="0" dirty="0" smtClean="0"/>
              <a:t> a moment to read this…truer words were never spoken!</a:t>
            </a:r>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16</a:t>
            </a:fld>
            <a:endParaRPr lang="en-US" dirty="0"/>
          </a:p>
        </p:txBody>
      </p:sp>
    </p:spTree>
    <p:extLst>
      <p:ext uri="{BB962C8B-B14F-4D97-AF65-F5344CB8AC3E}">
        <p14:creationId xmlns:p14="http://schemas.microsoft.com/office/powerpoint/2010/main" val="2330276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8B8827-B540-4466-8344-B26DBBD3389D}" type="slidenum">
              <a:rPr lang="en-US" smtClean="0"/>
              <a:t>17</a:t>
            </a:fld>
            <a:endParaRPr lang="en-US" dirty="0"/>
          </a:p>
        </p:txBody>
      </p:sp>
    </p:spTree>
    <p:extLst>
      <p:ext uri="{BB962C8B-B14F-4D97-AF65-F5344CB8AC3E}">
        <p14:creationId xmlns:p14="http://schemas.microsoft.com/office/powerpoint/2010/main" val="3407765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YOU know your team, office and region best.  What are your specific challenges???</a:t>
            </a:r>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18</a:t>
            </a:fld>
            <a:endParaRPr lang="en-US" dirty="0"/>
          </a:p>
        </p:txBody>
      </p:sp>
    </p:spTree>
    <p:extLst>
      <p:ext uri="{BB962C8B-B14F-4D97-AF65-F5344CB8AC3E}">
        <p14:creationId xmlns:p14="http://schemas.microsoft.com/office/powerpoint/2010/main" val="776525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in???</a:t>
            </a:r>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19</a:t>
            </a:fld>
            <a:endParaRPr lang="en-US" dirty="0"/>
          </a:p>
        </p:txBody>
      </p:sp>
    </p:spTree>
    <p:extLst>
      <p:ext uri="{BB962C8B-B14F-4D97-AF65-F5344CB8AC3E}">
        <p14:creationId xmlns:p14="http://schemas.microsoft.com/office/powerpoint/2010/main" val="77652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solidFill>
                  <a:srgbClr val="660066"/>
                </a:solidFill>
                <a:latin typeface="Berlin Sans FB" pitchFamily="34" charset="0"/>
              </a:rPr>
              <a:t>Co-Worker &amp; Customer Service – this is our #1 priority next to quality of services.  </a:t>
            </a:r>
            <a:r>
              <a:rPr lang="en-US" altLang="en-US" dirty="0" smtClean="0"/>
              <a:t>Mutual respect between colleagues is imperative to our ultimate, collective success as a family of firms.  How can we expect that our clients will feel they’re receiving the best service if we don’t treat them –and one another-- with value, dignity, and common courtesy?  Leading by example in terms of respectful behavior is key. </a:t>
            </a:r>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2</a:t>
            </a:fld>
            <a:endParaRPr lang="en-US" dirty="0"/>
          </a:p>
        </p:txBody>
      </p:sp>
    </p:spTree>
    <p:extLst>
      <p:ext uri="{BB962C8B-B14F-4D97-AF65-F5344CB8AC3E}">
        <p14:creationId xmlns:p14="http://schemas.microsoft.com/office/powerpoint/2010/main" val="3513395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here</a:t>
            </a:r>
            <a:r>
              <a:rPr lang="en-US" baseline="0" dirty="0" smtClean="0"/>
              <a:t> to help!</a:t>
            </a:r>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20</a:t>
            </a:fld>
            <a:endParaRPr lang="en-US" dirty="0"/>
          </a:p>
        </p:txBody>
      </p:sp>
    </p:spTree>
    <p:extLst>
      <p:ext uri="{BB962C8B-B14F-4D97-AF65-F5344CB8AC3E}">
        <p14:creationId xmlns:p14="http://schemas.microsoft.com/office/powerpoint/2010/main" val="776525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EE should be as important</a:t>
            </a:r>
            <a:r>
              <a:rPr lang="en-US" baseline="0" dirty="0" smtClean="0"/>
              <a:t> as HR, continuing ed, IT training…  everyone needs to know they’re valued and heard – but also that they must work hard to achieve great things…bring lunch in – give gift cards, leave thank you notes with candy, show appreciation in a small but tangible way!  The program should be formally announced and outlined by the Principal group.</a:t>
            </a:r>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21</a:t>
            </a:fld>
            <a:endParaRPr lang="en-US" dirty="0"/>
          </a:p>
        </p:txBody>
      </p:sp>
    </p:spTree>
    <p:extLst>
      <p:ext uri="{BB962C8B-B14F-4D97-AF65-F5344CB8AC3E}">
        <p14:creationId xmlns:p14="http://schemas.microsoft.com/office/powerpoint/2010/main" val="776525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r>
              <a:rPr lang="en-US" altLang="en-US" dirty="0" smtClean="0"/>
              <a:t>Maybe listening to the words of some of the folks who’ve had the greatest success in terms of leader servitude and empowering others can give us inspiration.  One person CAN change the world—maybe not it in obvious, overt ways like finding the cure for polio; but in little ways that matter in the lives of others.  Can you ID the world leaders who said these quotes?</a:t>
            </a:r>
          </a:p>
          <a:p>
            <a:pPr marL="232943" indent="-232943">
              <a:buFontTx/>
              <a:buAutoNum type="arabicParenR"/>
            </a:pPr>
            <a:r>
              <a:rPr lang="en-US" altLang="en-US" dirty="0" smtClean="0"/>
              <a:t>Mother Teresa: Catholic Nun &amp; Founder of the Missionaries of Charity</a:t>
            </a:r>
          </a:p>
          <a:p>
            <a:pPr marL="232943" indent="-232943">
              <a:buFontTx/>
              <a:buAutoNum type="arabicParenR"/>
            </a:pPr>
            <a:r>
              <a:rPr lang="en-US" altLang="en-US" dirty="0" smtClean="0"/>
              <a:t>Seneca: Roman Philosopher</a:t>
            </a:r>
          </a:p>
          <a:p>
            <a:pPr marL="232943" indent="-232943">
              <a:buFontTx/>
              <a:buAutoNum type="arabicParenR"/>
            </a:pPr>
            <a:r>
              <a:rPr lang="en-US" altLang="en-US" dirty="0" smtClean="0"/>
              <a:t>Martin Luther King, Jr.: American Clergyman &amp; Civil Rights Activist</a:t>
            </a:r>
          </a:p>
          <a:p>
            <a:pPr marL="232943" indent="-232943">
              <a:buFontTx/>
              <a:buAutoNum type="arabicParenR"/>
            </a:pPr>
            <a:r>
              <a:rPr lang="en-US" altLang="en-US" dirty="0" smtClean="0"/>
              <a:t>Mahatma Ghandi: Indian Political Activist &amp; Freedom Fighter</a:t>
            </a:r>
          </a:p>
          <a:p>
            <a:pPr marL="232943" indent="-232943"/>
            <a:r>
              <a:rPr lang="en-US" altLang="en-US" dirty="0" smtClean="0"/>
              <a:t>The truth is: we DO set the bar.  We MUST lead by example.  And if we want the greater collective team to follow, we must lead them in the right direction.  People just want to feel valued…One person CAN change the world. Let’s use our powers for good!</a:t>
            </a:r>
          </a:p>
          <a:p>
            <a:pPr marL="232943" indent="-232943"/>
            <a:endParaRPr lang="en-US" altLang="en-US" dirty="0" smtClean="0"/>
          </a:p>
          <a:p>
            <a:pPr marL="232943" indent="-232943"/>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22</a:t>
            </a:fld>
            <a:endParaRPr lang="en-US" dirty="0"/>
          </a:p>
        </p:txBody>
      </p:sp>
    </p:spTree>
    <p:extLst>
      <p:ext uri="{BB962C8B-B14F-4D97-AF65-F5344CB8AC3E}">
        <p14:creationId xmlns:p14="http://schemas.microsoft.com/office/powerpoint/2010/main" val="776525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smtClean="0"/>
              <a:t>The more you value your team, the more they want to do a good job FOR YOU.  </a:t>
            </a:r>
          </a:p>
          <a:p>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3</a:t>
            </a:fld>
            <a:endParaRPr lang="en-US" dirty="0"/>
          </a:p>
        </p:txBody>
      </p:sp>
    </p:spTree>
    <p:extLst>
      <p:ext uri="{BB962C8B-B14F-4D97-AF65-F5344CB8AC3E}">
        <p14:creationId xmlns:p14="http://schemas.microsoft.com/office/powerpoint/2010/main" val="352531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8B8827-B540-4466-8344-B26DBBD3389D}" type="slidenum">
              <a:rPr lang="en-US" smtClean="0"/>
              <a:t>4</a:t>
            </a:fld>
            <a:endParaRPr lang="en-US" dirty="0"/>
          </a:p>
        </p:txBody>
      </p:sp>
    </p:spTree>
    <p:extLst>
      <p:ext uri="{BB962C8B-B14F-4D97-AF65-F5344CB8AC3E}">
        <p14:creationId xmlns:p14="http://schemas.microsoft.com/office/powerpoint/2010/main" val="162938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8B8827-B540-4466-8344-B26DBBD3389D}" type="slidenum">
              <a:rPr lang="en-US" smtClean="0"/>
              <a:t>5</a:t>
            </a:fld>
            <a:endParaRPr lang="en-US" dirty="0"/>
          </a:p>
        </p:txBody>
      </p:sp>
    </p:spTree>
    <p:extLst>
      <p:ext uri="{BB962C8B-B14F-4D97-AF65-F5344CB8AC3E}">
        <p14:creationId xmlns:p14="http://schemas.microsoft.com/office/powerpoint/2010/main" val="358918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a:t>
            </a:r>
            <a:r>
              <a:rPr lang="en-US" baseline="0" dirty="0" smtClean="0"/>
              <a:t> recurring theme?  People want and need to feel valued to become engaged.</a:t>
            </a:r>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6</a:t>
            </a:fld>
            <a:endParaRPr lang="en-US" dirty="0"/>
          </a:p>
        </p:txBody>
      </p:sp>
    </p:spTree>
    <p:extLst>
      <p:ext uri="{BB962C8B-B14F-4D97-AF65-F5344CB8AC3E}">
        <p14:creationId xmlns:p14="http://schemas.microsoft.com/office/powerpoint/2010/main" val="13540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7</a:t>
            </a:fld>
            <a:endParaRPr lang="en-US" dirty="0"/>
          </a:p>
        </p:txBody>
      </p:sp>
    </p:spTree>
    <p:extLst>
      <p:ext uri="{BB962C8B-B14F-4D97-AF65-F5344CB8AC3E}">
        <p14:creationId xmlns:p14="http://schemas.microsoft.com/office/powerpoint/2010/main" val="2850091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signs that the team might not be</a:t>
            </a:r>
            <a:r>
              <a:rPr lang="en-US" baseline="0" dirty="0" smtClean="0"/>
              <a:t> engaged?  Do you hear these types of comments?</a:t>
            </a:r>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8</a:t>
            </a:fld>
            <a:endParaRPr lang="en-US" dirty="0"/>
          </a:p>
        </p:txBody>
      </p:sp>
    </p:spTree>
    <p:extLst>
      <p:ext uri="{BB962C8B-B14F-4D97-AF65-F5344CB8AC3E}">
        <p14:creationId xmlns:p14="http://schemas.microsoft.com/office/powerpoint/2010/main" val="3334097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Char char="•"/>
            </a:pPr>
            <a:r>
              <a:rPr lang="en-US" altLang="en-US" dirty="0" smtClean="0">
                <a:solidFill>
                  <a:srgbClr val="660066"/>
                </a:solidFill>
                <a:latin typeface="Berlin Sans FB" pitchFamily="34" charset="0"/>
              </a:rPr>
              <a:t>Chronically unanswered calls, e-mails</a:t>
            </a:r>
          </a:p>
          <a:p>
            <a:pPr>
              <a:lnSpc>
                <a:spcPct val="80000"/>
              </a:lnSpc>
              <a:buFontTx/>
              <a:buChar char="•"/>
            </a:pPr>
            <a:r>
              <a:rPr lang="en-US" altLang="en-US" dirty="0" smtClean="0">
                <a:solidFill>
                  <a:srgbClr val="660066"/>
                </a:solidFill>
                <a:latin typeface="Berlin Sans FB" pitchFamily="34" charset="0"/>
              </a:rPr>
              <a:t>Needless cc’ing of executives </a:t>
            </a:r>
          </a:p>
          <a:p>
            <a:pPr>
              <a:lnSpc>
                <a:spcPct val="80000"/>
              </a:lnSpc>
              <a:buFontTx/>
              <a:buChar char="•"/>
            </a:pPr>
            <a:r>
              <a:rPr lang="en-US" altLang="en-US" dirty="0" smtClean="0">
                <a:solidFill>
                  <a:srgbClr val="660066"/>
                </a:solidFill>
                <a:latin typeface="Berlin Sans FB" pitchFamily="34" charset="0"/>
              </a:rPr>
              <a:t>Interruption of meetings &amp;/or dismissal of attendants</a:t>
            </a:r>
          </a:p>
          <a:p>
            <a:pPr>
              <a:lnSpc>
                <a:spcPct val="80000"/>
              </a:lnSpc>
              <a:buFontTx/>
              <a:buChar char="•"/>
            </a:pPr>
            <a:r>
              <a:rPr lang="en-US" altLang="en-US" dirty="0" smtClean="0">
                <a:solidFill>
                  <a:srgbClr val="660066"/>
                </a:solidFill>
                <a:latin typeface="Berlin Sans FB" pitchFamily="34" charset="0"/>
              </a:rPr>
              <a:t>Public reprimand</a:t>
            </a:r>
          </a:p>
          <a:p>
            <a:pPr>
              <a:lnSpc>
                <a:spcPct val="80000"/>
              </a:lnSpc>
              <a:buFontTx/>
              <a:buChar char="•"/>
            </a:pPr>
            <a:r>
              <a:rPr lang="en-US" altLang="en-US" dirty="0" smtClean="0">
                <a:solidFill>
                  <a:srgbClr val="660066"/>
                </a:solidFill>
                <a:latin typeface="Berlin Sans FB" pitchFamily="34" charset="0"/>
              </a:rPr>
              <a:t>Hiding behind the phone or your computer</a:t>
            </a:r>
          </a:p>
          <a:p>
            <a:pPr>
              <a:lnSpc>
                <a:spcPct val="80000"/>
              </a:lnSpc>
              <a:buFontTx/>
              <a:buChar char="•"/>
            </a:pPr>
            <a:r>
              <a:rPr lang="en-US" altLang="en-US" dirty="0" smtClean="0">
                <a:solidFill>
                  <a:srgbClr val="660066"/>
                </a:solidFill>
                <a:latin typeface="Berlin Sans FB" pitchFamily="34" charset="0"/>
              </a:rPr>
              <a:t>Insensitive non-verbal cues </a:t>
            </a:r>
          </a:p>
          <a:p>
            <a:pPr>
              <a:lnSpc>
                <a:spcPct val="80000"/>
              </a:lnSpc>
            </a:pPr>
            <a:r>
              <a:rPr lang="en-US" altLang="en-US" sz="800" i="1" dirty="0">
                <a:solidFill>
                  <a:srgbClr val="FF3300"/>
                </a:solidFill>
                <a:latin typeface="Berlin Sans FB" pitchFamily="34" charset="0"/>
              </a:rPr>
              <a:t>(Unwelcoming or dismissive hand gestures, head shaking back &amp; forth, negative facial expression)</a:t>
            </a:r>
          </a:p>
          <a:p>
            <a:pPr>
              <a:lnSpc>
                <a:spcPct val="80000"/>
              </a:lnSpc>
              <a:buFontTx/>
              <a:buChar char="•"/>
            </a:pPr>
            <a:r>
              <a:rPr lang="en-US" altLang="en-US" dirty="0" smtClean="0">
                <a:solidFill>
                  <a:srgbClr val="660066"/>
                </a:solidFill>
                <a:latin typeface="Berlin Sans FB" pitchFamily="34" charset="0"/>
              </a:rPr>
              <a:t>Being an inactive listener</a:t>
            </a:r>
          </a:p>
          <a:p>
            <a:pPr>
              <a:lnSpc>
                <a:spcPct val="80000"/>
              </a:lnSpc>
            </a:pPr>
            <a:r>
              <a:rPr lang="en-US" altLang="en-US" sz="800" i="1" dirty="0">
                <a:solidFill>
                  <a:srgbClr val="FF3300"/>
                </a:solidFill>
                <a:latin typeface="Berlin Sans FB" pitchFamily="34" charset="0"/>
              </a:rPr>
              <a:t>(Not looking up from your computer during a face-to-face conversation)</a:t>
            </a:r>
          </a:p>
          <a:p>
            <a:endParaRPr lang="en-US" dirty="0"/>
          </a:p>
        </p:txBody>
      </p:sp>
      <p:sp>
        <p:nvSpPr>
          <p:cNvPr id="4" name="Slide Number Placeholder 3"/>
          <p:cNvSpPr>
            <a:spLocks noGrp="1"/>
          </p:cNvSpPr>
          <p:nvPr>
            <p:ph type="sldNum" sz="quarter" idx="10"/>
          </p:nvPr>
        </p:nvSpPr>
        <p:spPr/>
        <p:txBody>
          <a:bodyPr/>
          <a:lstStyle/>
          <a:p>
            <a:fld id="{DC8B8827-B540-4466-8344-B26DBBD3389D}" type="slidenum">
              <a:rPr lang="en-US" smtClean="0"/>
              <a:t>9</a:t>
            </a:fld>
            <a:endParaRPr lang="en-US" dirty="0"/>
          </a:p>
        </p:txBody>
      </p:sp>
    </p:spTree>
    <p:extLst>
      <p:ext uri="{BB962C8B-B14F-4D97-AF65-F5344CB8AC3E}">
        <p14:creationId xmlns:p14="http://schemas.microsoft.com/office/powerpoint/2010/main" val="1360193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992"/>
          <a:stretch/>
        </p:blipFill>
        <p:spPr>
          <a:xfrm>
            <a:off x="0" y="152401"/>
            <a:ext cx="9163050" cy="6705599"/>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rgbClr val="4D525A"/>
                </a:solidFill>
                <a:latin typeface="Arial Black" panose="020B0A040201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6371219"/>
            <a:ext cx="2133600" cy="365125"/>
          </a:xfrm>
        </p:spPr>
        <p:txBody>
          <a:bodyPr/>
          <a:lstStyle/>
          <a:p>
            <a:fld id="{0F7C8354-DB6C-4213-8143-FA8CC6E3BAD5}" type="datetimeFigureOut">
              <a:rPr lang="en-US" smtClean="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10A631-A086-4EE5-91A3-F37EE5A628DB}" type="slidenum">
              <a:rPr lang="en-US" smtClean="0"/>
              <a:t>‹#›</a:t>
            </a:fld>
            <a:endParaRPr lang="en-US" dirty="0"/>
          </a:p>
        </p:txBody>
      </p:sp>
    </p:spTree>
    <p:extLst>
      <p:ext uri="{BB962C8B-B14F-4D97-AF65-F5344CB8AC3E}">
        <p14:creationId xmlns:p14="http://schemas.microsoft.com/office/powerpoint/2010/main" val="88761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C8354-DB6C-4213-8143-FA8CC6E3BAD5}" type="datetimeFigureOut">
              <a:rPr lang="en-US" smtClean="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10A631-A086-4EE5-91A3-F37EE5A628DB}" type="slidenum">
              <a:rPr lang="en-US" smtClean="0"/>
              <a:t>‹#›</a:t>
            </a:fld>
            <a:endParaRPr lang="en-US" dirty="0"/>
          </a:p>
        </p:txBody>
      </p:sp>
    </p:spTree>
    <p:extLst>
      <p:ext uri="{BB962C8B-B14F-4D97-AF65-F5344CB8AC3E}">
        <p14:creationId xmlns:p14="http://schemas.microsoft.com/office/powerpoint/2010/main" val="415736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7818"/>
            <a:ext cx="9144000" cy="6650182"/>
          </a:xfrm>
          <a:prstGeom prst="rect">
            <a:avLst/>
          </a:prstGeom>
        </p:spPr>
      </p:pic>
      <p:sp>
        <p:nvSpPr>
          <p:cNvPr id="2" name="Title 1"/>
          <p:cNvSpPr>
            <a:spLocks noGrp="1"/>
          </p:cNvSpPr>
          <p:nvPr>
            <p:ph type="title"/>
          </p:nvPr>
        </p:nvSpPr>
        <p:spPr>
          <a:xfrm>
            <a:off x="457200" y="457200"/>
            <a:ext cx="8229600" cy="990600"/>
          </a:xfrm>
        </p:spPr>
        <p:txBody>
          <a:bodyPr>
            <a:normAutofit/>
          </a:bodyPr>
          <a:lstStyle>
            <a:lvl1pPr algn="ctr">
              <a:defRPr sz="3600">
                <a:solidFill>
                  <a:schemeClr val="bg1"/>
                </a:solidFill>
                <a:effectLst>
                  <a:outerShdw blurRad="38100" dist="38100" dir="2700000" algn="tl">
                    <a:srgbClr val="000000">
                      <a:alpha val="43137"/>
                    </a:srgbClr>
                  </a:outerShdw>
                </a:effectLst>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557" y="1676400"/>
            <a:ext cx="8229600" cy="4906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F7C8354-DB6C-4213-8143-FA8CC6E3BAD5}" type="datetimeFigureOut">
              <a:rPr lang="en-US" smtClean="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10A631-A086-4EE5-91A3-F37EE5A628DB}" type="slidenum">
              <a:rPr lang="en-US" smtClean="0"/>
              <a:t>‹#›</a:t>
            </a:fld>
            <a:endParaRPr lang="en-US" dirty="0"/>
          </a:p>
        </p:txBody>
      </p:sp>
    </p:spTree>
    <p:extLst>
      <p:ext uri="{BB962C8B-B14F-4D97-AF65-F5344CB8AC3E}">
        <p14:creationId xmlns:p14="http://schemas.microsoft.com/office/powerpoint/2010/main" val="256992173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992"/>
          <a:stretch/>
        </p:blipFill>
        <p:spPr>
          <a:xfrm>
            <a:off x="0" y="-76200"/>
            <a:ext cx="9163050" cy="6941127"/>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C8354-DB6C-4213-8143-FA8CC6E3BAD5}" type="datetimeFigureOut">
              <a:rPr lang="en-US" smtClean="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10A631-A086-4EE5-91A3-F37EE5A628DB}" type="slidenum">
              <a:rPr lang="en-US" smtClean="0"/>
              <a:t>‹#›</a:t>
            </a:fld>
            <a:endParaRPr lang="en-US" dirty="0"/>
          </a:p>
        </p:txBody>
      </p:sp>
    </p:spTree>
    <p:extLst>
      <p:ext uri="{BB962C8B-B14F-4D97-AF65-F5344CB8AC3E}">
        <p14:creationId xmlns:p14="http://schemas.microsoft.com/office/powerpoint/2010/main" val="45622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7818"/>
            <a:ext cx="9144000" cy="6650182"/>
          </a:xfrm>
          <a:prstGeom prst="rect">
            <a:avLst/>
          </a:prstGeom>
        </p:spPr>
      </p:pic>
      <p:sp>
        <p:nvSpPr>
          <p:cNvPr id="2" name="Title 1"/>
          <p:cNvSpPr>
            <a:spLocks noGrp="1"/>
          </p:cNvSpPr>
          <p:nvPr>
            <p:ph type="title"/>
          </p:nvPr>
        </p:nvSpPr>
        <p:spPr>
          <a:xfrm>
            <a:off x="457200" y="381000"/>
            <a:ext cx="8229600" cy="11430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7C8354-DB6C-4213-8143-FA8CC6E3BAD5}" type="datetimeFigureOut">
              <a:rPr lang="en-US" smtClean="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10A631-A086-4EE5-91A3-F37EE5A628DB}" type="slidenum">
              <a:rPr lang="en-US" smtClean="0"/>
              <a:t>‹#›</a:t>
            </a:fld>
            <a:endParaRPr lang="en-US" dirty="0"/>
          </a:p>
        </p:txBody>
      </p:sp>
    </p:spTree>
    <p:extLst>
      <p:ext uri="{BB962C8B-B14F-4D97-AF65-F5344CB8AC3E}">
        <p14:creationId xmlns:p14="http://schemas.microsoft.com/office/powerpoint/2010/main" val="2267716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7818"/>
            <a:ext cx="9144000" cy="6650182"/>
          </a:xfrm>
          <a:prstGeom prst="rect">
            <a:avLst/>
          </a:prstGeom>
        </p:spPr>
      </p:pic>
      <p:sp>
        <p:nvSpPr>
          <p:cNvPr id="2" name="Title 1"/>
          <p:cNvSpPr>
            <a:spLocks noGrp="1"/>
          </p:cNvSpPr>
          <p:nvPr>
            <p:ph type="title"/>
          </p:nvPr>
        </p:nvSpPr>
        <p:spPr>
          <a:xfrm>
            <a:off x="457200" y="381000"/>
            <a:ext cx="8229600" cy="11430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7C8354-DB6C-4213-8143-FA8CC6E3BAD5}" type="datetimeFigureOut">
              <a:rPr lang="en-US" smtClean="0"/>
              <a:t>8/16/2017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810A631-A086-4EE5-91A3-F37EE5A628DB}" type="slidenum">
              <a:rPr lang="en-US" smtClean="0"/>
              <a:t>‹#›</a:t>
            </a:fld>
            <a:endParaRPr lang="en-US" dirty="0"/>
          </a:p>
        </p:txBody>
      </p:sp>
    </p:spTree>
    <p:extLst>
      <p:ext uri="{BB962C8B-B14F-4D97-AF65-F5344CB8AC3E}">
        <p14:creationId xmlns:p14="http://schemas.microsoft.com/office/powerpoint/2010/main" val="58107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42863"/>
            <a:ext cx="9163050" cy="694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1447800"/>
            <a:ext cx="8229600" cy="1143000"/>
          </a:xfrm>
        </p:spPr>
        <p:txBody>
          <a:bodyPr/>
          <a:lstStyle>
            <a:lvl1pPr algn="ctr">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F7C8354-DB6C-4213-8143-FA8CC6E3BAD5}" type="datetimeFigureOut">
              <a:rPr lang="en-US" smtClean="0"/>
              <a:t>8/16/2017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810A631-A086-4EE5-91A3-F37EE5A628DB}" type="slidenum">
              <a:rPr lang="en-US" smtClean="0"/>
              <a:t>‹#›</a:t>
            </a:fld>
            <a:endParaRPr lang="en-US" dirty="0"/>
          </a:p>
        </p:txBody>
      </p:sp>
    </p:spTree>
    <p:extLst>
      <p:ext uri="{BB962C8B-B14F-4D97-AF65-F5344CB8AC3E}">
        <p14:creationId xmlns:p14="http://schemas.microsoft.com/office/powerpoint/2010/main" val="363563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7818"/>
            <a:ext cx="9144000" cy="6650182"/>
          </a:xfrm>
          <a:prstGeom prst="rect">
            <a:avLst/>
          </a:prstGeom>
        </p:spPr>
      </p:pic>
      <p:sp>
        <p:nvSpPr>
          <p:cNvPr id="2" name="Date Placeholder 1"/>
          <p:cNvSpPr>
            <a:spLocks noGrp="1"/>
          </p:cNvSpPr>
          <p:nvPr>
            <p:ph type="dt" sz="half" idx="10"/>
          </p:nvPr>
        </p:nvSpPr>
        <p:spPr/>
        <p:txBody>
          <a:bodyPr/>
          <a:lstStyle/>
          <a:p>
            <a:fld id="{0F7C8354-DB6C-4213-8143-FA8CC6E3BAD5}" type="datetimeFigureOut">
              <a:rPr lang="en-US" smtClean="0"/>
              <a:t>8/16/2017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810A631-A086-4EE5-91A3-F37EE5A628DB}" type="slidenum">
              <a:rPr lang="en-US" smtClean="0"/>
              <a:t>‹#›</a:t>
            </a:fld>
            <a:endParaRPr lang="en-US" dirty="0"/>
          </a:p>
        </p:txBody>
      </p:sp>
    </p:spTree>
    <p:extLst>
      <p:ext uri="{BB962C8B-B14F-4D97-AF65-F5344CB8AC3E}">
        <p14:creationId xmlns:p14="http://schemas.microsoft.com/office/powerpoint/2010/main" val="36011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7818"/>
            <a:ext cx="9144000" cy="6650182"/>
          </a:xfrm>
          <a:prstGeom prst="rect">
            <a:avLst/>
          </a:prstGeom>
        </p:spPr>
      </p:pic>
      <p:sp>
        <p:nvSpPr>
          <p:cNvPr id="9" name="Rectangle 8"/>
          <p:cNvSpPr/>
          <p:nvPr userDrawn="1"/>
        </p:nvSpPr>
        <p:spPr>
          <a:xfrm>
            <a:off x="3505200" y="0"/>
            <a:ext cx="5638800" cy="27432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81400" y="3048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F7C8354-DB6C-4213-8143-FA8CC6E3BAD5}" type="datetimeFigureOut">
              <a:rPr lang="en-US" smtClean="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10A631-A086-4EE5-91A3-F37EE5A628DB}" type="slidenum">
              <a:rPr lang="en-US" smtClean="0"/>
              <a:t>‹#›</a:t>
            </a:fld>
            <a:endParaRPr lang="en-US" dirty="0"/>
          </a:p>
        </p:txBody>
      </p:sp>
    </p:spTree>
    <p:extLst>
      <p:ext uri="{BB962C8B-B14F-4D97-AF65-F5344CB8AC3E}">
        <p14:creationId xmlns:p14="http://schemas.microsoft.com/office/powerpoint/2010/main" val="1988892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42863"/>
            <a:ext cx="9163050" cy="694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C8354-DB6C-4213-8143-FA8CC6E3BAD5}" type="datetimeFigureOut">
              <a:rPr lang="en-US" smtClean="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10A631-A086-4EE5-91A3-F37EE5A628DB}" type="slidenum">
              <a:rPr lang="en-US" smtClean="0"/>
              <a:t>‹#›</a:t>
            </a:fld>
            <a:endParaRPr lang="en-US" dirty="0"/>
          </a:p>
        </p:txBody>
      </p:sp>
    </p:spTree>
    <p:extLst>
      <p:ext uri="{BB962C8B-B14F-4D97-AF65-F5344CB8AC3E}">
        <p14:creationId xmlns:p14="http://schemas.microsoft.com/office/powerpoint/2010/main" val="301166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C8354-DB6C-4213-8143-FA8CC6E3BAD5}" type="datetimeFigureOut">
              <a:rPr lang="en-US" smtClean="0"/>
              <a:t>8/16/2017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34818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D525A"/>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4D525A"/>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4D525A"/>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4D525A"/>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4D525A"/>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bVVsDIv98T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wmf"/><Relationship Id="rId4" Type="http://schemas.openxmlformats.org/officeDocument/2006/relationships/hyperlink" Target="http://www.youtube.com/watch?v=y4nwoZ02AJ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adlinkMouseOver(event,this,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4nwoZ02AJ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rmAutofit fontScale="90000"/>
          </a:bodyPr>
          <a:lstStyle/>
          <a:p>
            <a:pPr algn="ctr"/>
            <a:r>
              <a:rPr lang="en-US" sz="7200" b="0" dirty="0" smtClean="0">
                <a:latin typeface="+mn-lt"/>
              </a:rPr>
              <a:t>The E Factor </a:t>
            </a:r>
            <a:r>
              <a:rPr lang="en-US" sz="2800" b="0" dirty="0" smtClean="0">
                <a:latin typeface="+mn-lt"/>
              </a:rPr>
              <a:t/>
            </a:r>
            <a:br>
              <a:rPr lang="en-US" sz="2800" b="0" dirty="0" smtClean="0">
                <a:latin typeface="+mn-lt"/>
              </a:rPr>
            </a:br>
            <a:endParaRPr lang="en-US" sz="2800" b="0" dirty="0">
              <a:latin typeface="+mn-lt"/>
            </a:endParaRPr>
          </a:p>
        </p:txBody>
      </p:sp>
      <p:sp>
        <p:nvSpPr>
          <p:cNvPr id="3" name="Subtitle 2"/>
          <p:cNvSpPr>
            <a:spLocks noGrp="1"/>
          </p:cNvSpPr>
          <p:nvPr>
            <p:ph type="subTitle" idx="1"/>
          </p:nvPr>
        </p:nvSpPr>
        <p:spPr>
          <a:xfrm>
            <a:off x="152400" y="3429000"/>
            <a:ext cx="8991600" cy="990600"/>
          </a:xfrm>
        </p:spPr>
        <p:txBody>
          <a:bodyPr/>
          <a:lstStyle/>
          <a:p>
            <a:r>
              <a:rPr lang="en-US" sz="2000" dirty="0" smtClean="0">
                <a:solidFill>
                  <a:schemeClr val="tx1">
                    <a:lumMod val="65000"/>
                    <a:lumOff val="35000"/>
                  </a:schemeClr>
                </a:solidFill>
              </a:rPr>
              <a:t>A Corporate Communications &amp; Team Engagement </a:t>
            </a:r>
          </a:p>
          <a:p>
            <a:r>
              <a:rPr lang="en-US" sz="2000" dirty="0" smtClean="0">
                <a:solidFill>
                  <a:schemeClr val="tx1">
                    <a:lumMod val="65000"/>
                    <a:lumOff val="35000"/>
                  </a:schemeClr>
                </a:solidFill>
              </a:rPr>
              <a:t>Initiative for Leaders</a:t>
            </a:r>
          </a:p>
          <a:p>
            <a:r>
              <a:rPr lang="en-US" sz="1000" dirty="0" smtClean="0">
                <a:solidFill>
                  <a:schemeClr val="tx1">
                    <a:lumMod val="65000"/>
                    <a:lumOff val="35000"/>
                  </a:schemeClr>
                </a:solidFill>
              </a:rPr>
              <a:t>Patricia A. Kimerer, PWE</a:t>
            </a:r>
            <a:endParaRPr lang="en-US" sz="10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1283136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E0E0E0"/>
                </a:solidFill>
                <a:latin typeface="Calibri" pitchFamily="34" charset="0"/>
              </a:rPr>
              <a:t>Remember, </a:t>
            </a:r>
            <a:r>
              <a:rPr lang="en-US" dirty="0" smtClean="0">
                <a:solidFill>
                  <a:srgbClr val="E0E0E0"/>
                </a:solidFill>
                <a:latin typeface="Calibri" pitchFamily="34" charset="0"/>
              </a:rPr>
              <a:t>Grumpy </a:t>
            </a:r>
            <a:r>
              <a:rPr lang="en-US" dirty="0">
                <a:solidFill>
                  <a:srgbClr val="E0E0E0"/>
                </a:solidFill>
                <a:latin typeface="Calibri" pitchFamily="34" charset="0"/>
              </a:rPr>
              <a:t>Rolls Downhill</a:t>
            </a:r>
            <a:br>
              <a:rPr lang="en-US" dirty="0">
                <a:solidFill>
                  <a:srgbClr val="E0E0E0"/>
                </a:solidFill>
                <a:latin typeface="Calibri" pitchFamily="34" charset="0"/>
              </a:rPr>
            </a:br>
            <a:r>
              <a:rPr lang="en-US" dirty="0">
                <a:solidFill>
                  <a:srgbClr val="E0E0E0"/>
                </a:solidFill>
                <a:latin typeface="Calibri" pitchFamily="34" charset="0"/>
              </a:rPr>
              <a:t>&amp; Sideways &amp; Everywhere Else …</a:t>
            </a:r>
            <a:endParaRPr lang="en-US" dirty="0">
              <a:solidFill>
                <a:srgbClr val="E0E0E0"/>
              </a:solidFill>
            </a:endParaRPr>
          </a:p>
        </p:txBody>
      </p:sp>
      <p:sp>
        <p:nvSpPr>
          <p:cNvPr id="4" name="Rectangle 3"/>
          <p:cNvSpPr>
            <a:spLocks noGrp="1" noChangeArrowheads="1"/>
          </p:cNvSpPr>
          <p:nvPr>
            <p:ph idx="1"/>
          </p:nvPr>
        </p:nvSpPr>
        <p:spPr/>
        <p:txBody>
          <a:bodyPr/>
          <a:lstStyle/>
          <a:p>
            <a:pPr marL="0" indent="0" algn="ctr" eaLnBrk="1" hangingPunct="1">
              <a:lnSpc>
                <a:spcPct val="80000"/>
              </a:lnSpc>
              <a:buNone/>
              <a:defRPr/>
            </a:pPr>
            <a:endParaRPr lang="en-US" altLang="en-US" sz="1800" dirty="0" smtClean="0">
              <a:solidFill>
                <a:srgbClr val="002060"/>
              </a:solidFill>
              <a:hlinkClick r:id="rId3"/>
            </a:endParaRPr>
          </a:p>
          <a:p>
            <a:pPr marL="0" indent="0" algn="ctr" eaLnBrk="1" hangingPunct="1">
              <a:lnSpc>
                <a:spcPct val="80000"/>
              </a:lnSpc>
              <a:buNone/>
              <a:defRPr/>
            </a:pPr>
            <a:endParaRPr lang="en-US" altLang="en-US" sz="1800" dirty="0">
              <a:solidFill>
                <a:srgbClr val="002060"/>
              </a:solidFill>
              <a:hlinkClick r:id="rId3"/>
            </a:endParaRPr>
          </a:p>
          <a:p>
            <a:pPr marL="0" indent="0" algn="ctr" eaLnBrk="1" hangingPunct="1">
              <a:lnSpc>
                <a:spcPct val="80000"/>
              </a:lnSpc>
              <a:buNone/>
              <a:defRPr/>
            </a:pPr>
            <a:r>
              <a:rPr lang="en-US" altLang="en-US" sz="1800" dirty="0" smtClean="0">
                <a:solidFill>
                  <a:srgbClr val="002060"/>
                </a:solidFill>
                <a:hlinkClick r:id="rId3"/>
              </a:rPr>
              <a:t>Words Matter - Be Careful When Advising Others</a:t>
            </a:r>
            <a:endParaRPr lang="en-US" altLang="en-US" sz="1800" dirty="0" smtClean="0">
              <a:solidFill>
                <a:srgbClr val="002060"/>
              </a:solidFill>
            </a:endParaRPr>
          </a:p>
          <a:p>
            <a:pPr marL="0" indent="0" algn="ctr">
              <a:lnSpc>
                <a:spcPct val="80000"/>
              </a:lnSpc>
              <a:buNone/>
              <a:defRPr/>
            </a:pPr>
            <a:endParaRPr lang="en-US" altLang="en-US" sz="1800" dirty="0">
              <a:solidFill>
                <a:srgbClr val="002060"/>
              </a:solidFill>
              <a:hlinkClick r:id="rId4"/>
            </a:endParaRPr>
          </a:p>
        </p:txBody>
      </p:sp>
      <p:pic>
        <p:nvPicPr>
          <p:cNvPr id="7171" name="Picture 3" descr="C:\Users\pkimerer\AppData\Local\Microsoft\Windows\Temporary Internet Files\Content.IE5\TVMULNSS\MC900282604[1].wmf"/>
          <p:cNvPicPr>
            <a:picLocks noChangeAspect="1" noChangeArrowheads="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04800" y="1600200"/>
            <a:ext cx="1815084" cy="177393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pkimerer\AppData\Local\Microsoft\Windows\Temporary Internet Files\Content.IE5\UUO5AWSU\MP90043049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4800600"/>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38400" y="2895600"/>
            <a:ext cx="4572000" cy="2252924"/>
          </a:xfrm>
          <a:prstGeom prst="rect">
            <a:avLst/>
          </a:prstGeom>
        </p:spPr>
        <p:txBody>
          <a:bodyPr>
            <a:spAutoFit/>
          </a:bodyPr>
          <a:lstStyle/>
          <a:p>
            <a:pPr>
              <a:lnSpc>
                <a:spcPct val="80000"/>
              </a:lnSpc>
              <a:buFontTx/>
              <a:buChar char="•"/>
            </a:pPr>
            <a:r>
              <a:rPr lang="en-US" altLang="en-US" dirty="0">
                <a:solidFill>
                  <a:schemeClr val="tx1">
                    <a:lumMod val="65000"/>
                    <a:lumOff val="35000"/>
                  </a:schemeClr>
                </a:solidFill>
                <a:latin typeface="Arial" panose="020B0604020202020204" pitchFamily="34" charset="0"/>
                <a:cs typeface="Arial" panose="020B0604020202020204" pitchFamily="34" charset="0"/>
              </a:rPr>
              <a:t>Chronically unanswered calls, e-mails</a:t>
            </a:r>
          </a:p>
          <a:p>
            <a:pPr>
              <a:lnSpc>
                <a:spcPct val="80000"/>
              </a:lnSpc>
              <a:buFontTx/>
              <a:buChar char="•"/>
            </a:pPr>
            <a:r>
              <a:rPr lang="en-US" altLang="en-US" dirty="0">
                <a:solidFill>
                  <a:schemeClr val="tx1">
                    <a:lumMod val="65000"/>
                    <a:lumOff val="35000"/>
                  </a:schemeClr>
                </a:solidFill>
                <a:latin typeface="Arial" panose="020B0604020202020204" pitchFamily="34" charset="0"/>
                <a:cs typeface="Arial" panose="020B0604020202020204" pitchFamily="34" charset="0"/>
              </a:rPr>
              <a:t>Needless cc’ing of executives </a:t>
            </a:r>
          </a:p>
          <a:p>
            <a:pPr>
              <a:lnSpc>
                <a:spcPct val="80000"/>
              </a:lnSpc>
              <a:buFontTx/>
              <a:buChar char="•"/>
            </a:pPr>
            <a:r>
              <a:rPr lang="en-US" altLang="en-US" dirty="0">
                <a:solidFill>
                  <a:schemeClr val="tx1">
                    <a:lumMod val="65000"/>
                    <a:lumOff val="35000"/>
                  </a:schemeClr>
                </a:solidFill>
                <a:latin typeface="Arial" panose="020B0604020202020204" pitchFamily="34" charset="0"/>
                <a:cs typeface="Arial" panose="020B0604020202020204" pitchFamily="34" charset="0"/>
              </a:rPr>
              <a:t>Interruption of meetings &amp;/or dismissal of attendants</a:t>
            </a:r>
          </a:p>
          <a:p>
            <a:pPr>
              <a:lnSpc>
                <a:spcPct val="80000"/>
              </a:lnSpc>
              <a:buFontTx/>
              <a:buChar char="•"/>
            </a:pPr>
            <a:r>
              <a:rPr lang="en-US" altLang="en-US" dirty="0">
                <a:solidFill>
                  <a:schemeClr val="tx1">
                    <a:lumMod val="65000"/>
                    <a:lumOff val="35000"/>
                  </a:schemeClr>
                </a:solidFill>
                <a:latin typeface="Arial" panose="020B0604020202020204" pitchFamily="34" charset="0"/>
                <a:cs typeface="Arial" panose="020B0604020202020204" pitchFamily="34" charset="0"/>
              </a:rPr>
              <a:t>Public reprimand</a:t>
            </a:r>
          </a:p>
          <a:p>
            <a:pPr>
              <a:lnSpc>
                <a:spcPct val="80000"/>
              </a:lnSpc>
              <a:buFontTx/>
              <a:buChar char="•"/>
            </a:pPr>
            <a:r>
              <a:rPr lang="en-US" altLang="en-US" dirty="0">
                <a:solidFill>
                  <a:schemeClr val="tx1">
                    <a:lumMod val="65000"/>
                    <a:lumOff val="35000"/>
                  </a:schemeClr>
                </a:solidFill>
                <a:latin typeface="Arial" panose="020B0604020202020204" pitchFamily="34" charset="0"/>
                <a:cs typeface="Arial" panose="020B0604020202020204" pitchFamily="34" charset="0"/>
              </a:rPr>
              <a:t>Hiding behind the phone or your computer</a:t>
            </a:r>
          </a:p>
          <a:p>
            <a:pPr>
              <a:lnSpc>
                <a:spcPct val="80000"/>
              </a:lnSpc>
              <a:buFontTx/>
              <a:buChar char="•"/>
            </a:pPr>
            <a:r>
              <a:rPr lang="en-US" altLang="en-US" dirty="0">
                <a:solidFill>
                  <a:schemeClr val="tx1">
                    <a:lumMod val="65000"/>
                    <a:lumOff val="35000"/>
                  </a:schemeClr>
                </a:solidFill>
                <a:latin typeface="Arial" panose="020B0604020202020204" pitchFamily="34" charset="0"/>
                <a:cs typeface="Arial" panose="020B0604020202020204" pitchFamily="34" charset="0"/>
              </a:rPr>
              <a:t>Insensitive non-verbal cues </a:t>
            </a:r>
          </a:p>
          <a:p>
            <a:pPr>
              <a:lnSpc>
                <a:spcPct val="80000"/>
              </a:lnSpc>
            </a:pPr>
            <a:r>
              <a:rPr lang="en-US" altLang="en-US" sz="1050" i="1" dirty="0">
                <a:solidFill>
                  <a:schemeClr val="tx1">
                    <a:lumMod val="65000"/>
                    <a:lumOff val="35000"/>
                  </a:schemeClr>
                </a:solidFill>
                <a:latin typeface="Arial" panose="020B0604020202020204" pitchFamily="34" charset="0"/>
                <a:cs typeface="Arial" panose="020B0604020202020204" pitchFamily="34" charset="0"/>
              </a:rPr>
              <a:t>(Unwelcoming or dismissive hand gestures, head shaking back &amp; forth, negative facial expression)</a:t>
            </a:r>
          </a:p>
          <a:p>
            <a:pPr>
              <a:lnSpc>
                <a:spcPct val="80000"/>
              </a:lnSpc>
              <a:buFontTx/>
              <a:buChar char="•"/>
            </a:pPr>
            <a:r>
              <a:rPr lang="en-US" altLang="en-US" dirty="0">
                <a:solidFill>
                  <a:schemeClr val="tx1">
                    <a:lumMod val="65000"/>
                    <a:lumOff val="35000"/>
                  </a:schemeClr>
                </a:solidFill>
                <a:latin typeface="Arial" panose="020B0604020202020204" pitchFamily="34" charset="0"/>
                <a:cs typeface="Arial" panose="020B0604020202020204" pitchFamily="34" charset="0"/>
              </a:rPr>
              <a:t>Being an inactive listener</a:t>
            </a:r>
          </a:p>
          <a:p>
            <a:pPr>
              <a:lnSpc>
                <a:spcPct val="80000"/>
              </a:lnSpc>
            </a:pPr>
            <a:r>
              <a:rPr lang="en-US" altLang="en-US" sz="1050" i="1" dirty="0">
                <a:solidFill>
                  <a:schemeClr val="tx1">
                    <a:lumMod val="65000"/>
                    <a:lumOff val="35000"/>
                  </a:schemeClr>
                </a:solidFill>
                <a:latin typeface="Arial" panose="020B0604020202020204" pitchFamily="34" charset="0"/>
                <a:cs typeface="Arial" panose="020B0604020202020204" pitchFamily="34" charset="0"/>
              </a:rPr>
              <a:t>(Not looking up from your computer during a face-to-face conversation)</a:t>
            </a:r>
          </a:p>
        </p:txBody>
      </p:sp>
    </p:spTree>
    <p:extLst>
      <p:ext uri="{BB962C8B-B14F-4D97-AF65-F5344CB8AC3E}">
        <p14:creationId xmlns:p14="http://schemas.microsoft.com/office/powerpoint/2010/main" val="975908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US" dirty="0">
                <a:solidFill>
                  <a:srgbClr val="E0E0E0"/>
                </a:solidFill>
                <a:latin typeface="Calibri" pitchFamily="34" charset="0"/>
              </a:rPr>
              <a:t>DOES IT REALLY WORK?</a:t>
            </a:r>
            <a:br>
              <a:rPr lang="en-US" dirty="0">
                <a:solidFill>
                  <a:srgbClr val="E0E0E0"/>
                </a:solidFill>
                <a:latin typeface="Calibri" pitchFamily="34" charset="0"/>
              </a:rPr>
            </a:br>
            <a:endParaRPr lang="en-US" dirty="0">
              <a:solidFill>
                <a:srgbClr val="E0E0E0"/>
              </a:solidFill>
            </a:endParaRPr>
          </a:p>
        </p:txBody>
      </p:sp>
      <p:sp>
        <p:nvSpPr>
          <p:cNvPr id="3" name="Content Placeholder 2"/>
          <p:cNvSpPr>
            <a:spLocks noGrp="1"/>
          </p:cNvSpPr>
          <p:nvPr>
            <p:ph idx="1"/>
          </p:nvPr>
        </p:nvSpPr>
        <p:spPr>
          <a:xfrm>
            <a:off x="457200" y="1524000"/>
            <a:ext cx="8229600" cy="4906963"/>
          </a:xfrm>
        </p:spPr>
        <p:txBody>
          <a:bodyPr>
            <a:normAutofit/>
          </a:bodyPr>
          <a:lstStyle/>
          <a:p>
            <a:pPr marL="0" indent="0" algn="ctr">
              <a:buNone/>
              <a:defRPr/>
            </a:pPr>
            <a:r>
              <a:rPr lang="en-US" sz="2000" b="1" dirty="0" smtClean="0">
                <a:solidFill>
                  <a:schemeClr val="tx1">
                    <a:lumMod val="65000"/>
                    <a:lumOff val="35000"/>
                  </a:schemeClr>
                </a:solidFill>
                <a:latin typeface="Bodoni" pitchFamily="18" charset="0"/>
              </a:rPr>
              <a:t>Emerald </a:t>
            </a:r>
            <a:r>
              <a:rPr lang="en-US" sz="2000" b="1" dirty="0">
                <a:solidFill>
                  <a:schemeClr val="tx1">
                    <a:lumMod val="65000"/>
                    <a:lumOff val="35000"/>
                  </a:schemeClr>
                </a:solidFill>
                <a:latin typeface="Bodoni" pitchFamily="18" charset="0"/>
              </a:rPr>
              <a:t>Coast Hospital of the Sacred Heart Health Systems, </a:t>
            </a:r>
            <a:r>
              <a:rPr lang="en-US" sz="2000" b="1" dirty="0" smtClean="0">
                <a:solidFill>
                  <a:schemeClr val="tx1">
                    <a:lumMod val="65000"/>
                    <a:lumOff val="35000"/>
                  </a:schemeClr>
                </a:solidFill>
                <a:latin typeface="Bodoni" pitchFamily="18" charset="0"/>
              </a:rPr>
              <a:t>FL</a:t>
            </a:r>
            <a:endParaRPr lang="en-US" sz="2000" b="1" dirty="0">
              <a:solidFill>
                <a:schemeClr val="tx1">
                  <a:lumMod val="65000"/>
                  <a:lumOff val="35000"/>
                </a:schemeClr>
              </a:solidFill>
              <a:latin typeface="Bodoni" pitchFamily="18" charset="0"/>
            </a:endParaRPr>
          </a:p>
          <a:p>
            <a:pPr lvl="4">
              <a:buFontTx/>
              <a:buChar char="•"/>
              <a:defRPr/>
            </a:pPr>
            <a:r>
              <a:rPr lang="en-US" i="1" dirty="0">
                <a:solidFill>
                  <a:schemeClr val="tx1">
                    <a:lumMod val="65000"/>
                    <a:lumOff val="35000"/>
                  </a:schemeClr>
                </a:solidFill>
                <a:latin typeface="Bodoni" pitchFamily="18" charset="0"/>
              </a:rPr>
              <a:t>Started in the 18</a:t>
            </a:r>
            <a:r>
              <a:rPr lang="en-US" i="1" baseline="30000" dirty="0">
                <a:solidFill>
                  <a:schemeClr val="tx1">
                    <a:lumMod val="65000"/>
                    <a:lumOff val="35000"/>
                  </a:schemeClr>
                </a:solidFill>
                <a:latin typeface="Bodoni" pitchFamily="18" charset="0"/>
              </a:rPr>
              <a:t>th</a:t>
            </a:r>
            <a:r>
              <a:rPr lang="en-US" i="1" dirty="0">
                <a:solidFill>
                  <a:schemeClr val="tx1">
                    <a:lumMod val="65000"/>
                    <a:lumOff val="35000"/>
                  </a:schemeClr>
                </a:solidFill>
                <a:latin typeface="Bodoni" pitchFamily="18" charset="0"/>
              </a:rPr>
              <a:t> percentile for patient satisfaction </a:t>
            </a:r>
          </a:p>
          <a:p>
            <a:pPr lvl="4">
              <a:buFontTx/>
              <a:buChar char="•"/>
              <a:defRPr/>
            </a:pPr>
            <a:r>
              <a:rPr lang="en-US" i="1" dirty="0">
                <a:solidFill>
                  <a:schemeClr val="tx1">
                    <a:lumMod val="65000"/>
                    <a:lumOff val="35000"/>
                  </a:schemeClr>
                </a:solidFill>
                <a:latin typeface="Bodoni" pitchFamily="18" charset="0"/>
              </a:rPr>
              <a:t>Raised to 87</a:t>
            </a:r>
            <a:r>
              <a:rPr lang="en-US" i="1" baseline="30000" dirty="0">
                <a:solidFill>
                  <a:schemeClr val="tx1">
                    <a:lumMod val="65000"/>
                    <a:lumOff val="35000"/>
                  </a:schemeClr>
                </a:solidFill>
                <a:latin typeface="Bodoni" pitchFamily="18" charset="0"/>
              </a:rPr>
              <a:t>th</a:t>
            </a:r>
            <a:r>
              <a:rPr lang="en-US" i="1" dirty="0">
                <a:solidFill>
                  <a:schemeClr val="tx1">
                    <a:lumMod val="65000"/>
                    <a:lumOff val="35000"/>
                  </a:schemeClr>
                </a:solidFill>
                <a:latin typeface="Bodoni" pitchFamily="18" charset="0"/>
              </a:rPr>
              <a:t> percentile in four months</a:t>
            </a:r>
          </a:p>
          <a:p>
            <a:pPr lvl="4">
              <a:buFontTx/>
              <a:buChar char="•"/>
              <a:defRPr/>
            </a:pPr>
            <a:r>
              <a:rPr lang="en-US" i="1" dirty="0">
                <a:solidFill>
                  <a:schemeClr val="tx1">
                    <a:lumMod val="65000"/>
                    <a:lumOff val="35000"/>
                  </a:schemeClr>
                </a:solidFill>
                <a:latin typeface="Bodoni" pitchFamily="18" charset="0"/>
              </a:rPr>
              <a:t>Through EMPLOYEE ENGAGEMENT</a:t>
            </a:r>
          </a:p>
          <a:p>
            <a:pPr lvl="4">
              <a:buFontTx/>
              <a:buChar char="•"/>
              <a:defRPr/>
            </a:pPr>
            <a:r>
              <a:rPr lang="en-US" i="1" dirty="0">
                <a:solidFill>
                  <a:schemeClr val="tx1">
                    <a:lumMod val="65000"/>
                    <a:lumOff val="35000"/>
                  </a:schemeClr>
                </a:solidFill>
                <a:latin typeface="Bodoni" pitchFamily="18" charset="0"/>
              </a:rPr>
              <a:t>Accountability Model, Leadership Council </a:t>
            </a:r>
          </a:p>
          <a:p>
            <a:pPr marL="914400" lvl="2" indent="0">
              <a:buNone/>
              <a:defRPr/>
            </a:pPr>
            <a:endParaRPr lang="en-US" i="1" dirty="0" smtClean="0">
              <a:solidFill>
                <a:schemeClr val="tx1">
                  <a:lumMod val="65000"/>
                  <a:lumOff val="35000"/>
                </a:schemeClr>
              </a:solidFill>
              <a:latin typeface="Bodoni" pitchFamily="18" charset="0"/>
            </a:endParaRPr>
          </a:p>
          <a:p>
            <a:pPr marL="914400" lvl="2" indent="0">
              <a:buNone/>
              <a:defRPr/>
            </a:pPr>
            <a:r>
              <a:rPr lang="en-US" b="1" i="1" dirty="0" smtClean="0">
                <a:solidFill>
                  <a:schemeClr val="tx1">
                    <a:lumMod val="65000"/>
                    <a:lumOff val="35000"/>
                  </a:schemeClr>
                </a:solidFill>
                <a:latin typeface="Bodoni" pitchFamily="18" charset="0"/>
              </a:rPr>
              <a:t>ENCOURAGING </a:t>
            </a:r>
            <a:r>
              <a:rPr lang="en-US" b="1" i="1" dirty="0">
                <a:solidFill>
                  <a:schemeClr val="tx1">
                    <a:lumMod val="65000"/>
                    <a:lumOff val="35000"/>
                  </a:schemeClr>
                </a:solidFill>
                <a:latin typeface="Bodoni" pitchFamily="18" charset="0"/>
              </a:rPr>
              <a:t>ENGAGED EMPLOYEES &amp; ELIMININATING DISENGAGED EMPLOYEES</a:t>
            </a:r>
          </a:p>
          <a:p>
            <a:pPr marL="0" indent="0" algn="r">
              <a:buNone/>
            </a:pPr>
            <a:endParaRPr lang="en-US" sz="1800" dirty="0" smtClean="0"/>
          </a:p>
          <a:p>
            <a:pPr marL="0" indent="0" algn="r">
              <a:buNone/>
            </a:pPr>
            <a:r>
              <a:rPr lang="en-US" sz="1800" dirty="0" smtClean="0"/>
              <a:t>~Independent Hospital Network Leadership College Graduation</a:t>
            </a:r>
            <a:endParaRPr lang="en-US" sz="1800" dirty="0"/>
          </a:p>
        </p:txBody>
      </p:sp>
      <p:pic>
        <p:nvPicPr>
          <p:cNvPr id="8194" name="Picture 2" descr="C:\Users\pkimerer\AppData\Local\Microsoft\Windows\Temporary Internet Files\Content.IE5\TVMULNSS\MC900411406[1].wmf"/>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2133600"/>
            <a:ext cx="1548888" cy="149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67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E0E0E0"/>
                </a:solidFill>
                <a:latin typeface="Calibri" pitchFamily="34" charset="0"/>
              </a:rPr>
              <a:t>AND HERE IN OUR WORLD…</a:t>
            </a:r>
            <a:br>
              <a:rPr lang="en-US" dirty="0">
                <a:solidFill>
                  <a:srgbClr val="E0E0E0"/>
                </a:solidFill>
                <a:latin typeface="Calibri" pitchFamily="34" charset="0"/>
              </a:rPr>
            </a:br>
            <a:endParaRPr lang="en-US" dirty="0">
              <a:solidFill>
                <a:srgbClr val="E0E0E0"/>
              </a:solidFill>
            </a:endParaRPr>
          </a:p>
        </p:txBody>
      </p:sp>
      <p:sp>
        <p:nvSpPr>
          <p:cNvPr id="3" name="Content Placeholder 2"/>
          <p:cNvSpPr>
            <a:spLocks noGrp="1"/>
          </p:cNvSpPr>
          <p:nvPr>
            <p:ph idx="1"/>
          </p:nvPr>
        </p:nvSpPr>
        <p:spPr/>
        <p:txBody>
          <a:bodyPr>
            <a:normAutofit fontScale="70000" lnSpcReduction="20000"/>
          </a:bodyPr>
          <a:lstStyle/>
          <a:p>
            <a:pPr>
              <a:defRPr/>
            </a:pPr>
            <a:r>
              <a:rPr lang="en-US" b="1" dirty="0">
                <a:solidFill>
                  <a:schemeClr val="tx1">
                    <a:lumMod val="65000"/>
                    <a:lumOff val="35000"/>
                  </a:schemeClr>
                </a:solidFill>
              </a:rPr>
              <a:t>Firm: </a:t>
            </a:r>
            <a:r>
              <a:rPr lang="en-US" dirty="0">
                <a:solidFill>
                  <a:schemeClr val="tx1">
                    <a:lumMod val="65000"/>
                    <a:lumOff val="35000"/>
                  </a:schemeClr>
                </a:solidFill>
              </a:rPr>
              <a:t>RSM </a:t>
            </a:r>
            <a:r>
              <a:rPr lang="en-US" dirty="0" err="1" smtClean="0">
                <a:solidFill>
                  <a:schemeClr val="tx1">
                    <a:lumMod val="65000"/>
                    <a:lumOff val="35000"/>
                  </a:schemeClr>
                </a:solidFill>
              </a:rPr>
              <a:t>Gladrey</a:t>
            </a:r>
            <a:r>
              <a:rPr lang="en-US" dirty="0" smtClean="0">
                <a:solidFill>
                  <a:schemeClr val="tx1">
                    <a:lumMod val="65000"/>
                    <a:lumOff val="35000"/>
                  </a:schemeClr>
                </a:solidFill>
              </a:rPr>
              <a:t> </a:t>
            </a:r>
            <a:r>
              <a:rPr lang="en-US" dirty="0">
                <a:solidFill>
                  <a:schemeClr val="tx1">
                    <a:lumMod val="65000"/>
                    <a:lumOff val="35000"/>
                  </a:schemeClr>
                </a:solidFill>
              </a:rPr>
              <a:t>in Cedar Rapids, Iowa</a:t>
            </a:r>
          </a:p>
          <a:p>
            <a:pPr>
              <a:defRPr/>
            </a:pPr>
            <a:r>
              <a:rPr lang="en-US" b="1" dirty="0">
                <a:solidFill>
                  <a:schemeClr val="tx1">
                    <a:lumMod val="65000"/>
                    <a:lumOff val="35000"/>
                  </a:schemeClr>
                </a:solidFill>
              </a:rPr>
              <a:t>Issue: </a:t>
            </a:r>
            <a:r>
              <a:rPr lang="en-US" dirty="0">
                <a:solidFill>
                  <a:schemeClr val="tx1">
                    <a:lumMod val="65000"/>
                    <a:lumOff val="35000"/>
                  </a:schemeClr>
                </a:solidFill>
              </a:rPr>
              <a:t>Flexible Work Program</a:t>
            </a:r>
          </a:p>
          <a:p>
            <a:pPr>
              <a:defRPr/>
            </a:pPr>
            <a:r>
              <a:rPr lang="en-US" b="1" dirty="0">
                <a:solidFill>
                  <a:schemeClr val="tx1">
                    <a:lumMod val="65000"/>
                    <a:lumOff val="35000"/>
                  </a:schemeClr>
                </a:solidFill>
              </a:rPr>
              <a:t>Case Study: </a:t>
            </a:r>
            <a:r>
              <a:rPr lang="en-US" dirty="0">
                <a:solidFill>
                  <a:schemeClr val="tx1">
                    <a:lumMod val="65000"/>
                    <a:lumOff val="35000"/>
                  </a:schemeClr>
                </a:solidFill>
              </a:rPr>
              <a:t>Manager Michelle Krapfl was to work </a:t>
            </a:r>
            <a:r>
              <a:rPr lang="en-US" dirty="0" smtClean="0">
                <a:solidFill>
                  <a:schemeClr val="tx1">
                    <a:lumMod val="65000"/>
                    <a:lumOff val="35000"/>
                  </a:schemeClr>
                </a:solidFill>
              </a:rPr>
              <a:t>30hrs/wk. </a:t>
            </a:r>
            <a:r>
              <a:rPr lang="en-US" dirty="0">
                <a:solidFill>
                  <a:schemeClr val="tx1">
                    <a:lumMod val="65000"/>
                    <a:lumOff val="35000"/>
                  </a:schemeClr>
                </a:solidFill>
              </a:rPr>
              <a:t>but duties dictated longer hours</a:t>
            </a:r>
          </a:p>
          <a:p>
            <a:pPr>
              <a:defRPr/>
            </a:pPr>
            <a:r>
              <a:rPr lang="en-US" b="1" dirty="0">
                <a:solidFill>
                  <a:schemeClr val="tx1">
                    <a:lumMod val="65000"/>
                    <a:lumOff val="35000"/>
                  </a:schemeClr>
                </a:solidFill>
              </a:rPr>
              <a:t>Solution: </a:t>
            </a:r>
            <a:r>
              <a:rPr lang="en-US" dirty="0">
                <a:solidFill>
                  <a:schemeClr val="tx1">
                    <a:lumMod val="65000"/>
                    <a:lumOff val="35000"/>
                  </a:schemeClr>
                </a:solidFill>
              </a:rPr>
              <a:t>Krapf was given the option to transfer to another unit in which she job-shares with other part-time managers</a:t>
            </a:r>
          </a:p>
          <a:p>
            <a:pPr>
              <a:defRPr/>
            </a:pPr>
            <a:r>
              <a:rPr lang="en-US" b="1" dirty="0">
                <a:solidFill>
                  <a:schemeClr val="tx1">
                    <a:lumMod val="65000"/>
                    <a:lumOff val="35000"/>
                  </a:schemeClr>
                </a:solidFill>
              </a:rPr>
              <a:t>Results: </a:t>
            </a:r>
            <a:r>
              <a:rPr lang="en-US" dirty="0">
                <a:solidFill>
                  <a:schemeClr val="tx1">
                    <a:lumMod val="65000"/>
                    <a:lumOff val="35000"/>
                  </a:schemeClr>
                </a:solidFill>
              </a:rPr>
              <a:t>RSM retained a valued resource in Krapfl and the precedent was set to implement practical work/life balance policies.</a:t>
            </a:r>
          </a:p>
          <a:p>
            <a:pPr algn="ctr">
              <a:defRPr/>
            </a:pPr>
            <a:endParaRPr lang="en-US" sz="4000" b="1" dirty="0">
              <a:solidFill>
                <a:schemeClr val="tx1">
                  <a:lumMod val="65000"/>
                  <a:lumOff val="35000"/>
                </a:schemeClr>
              </a:solidFill>
            </a:endParaRPr>
          </a:p>
          <a:p>
            <a:pPr marL="0" indent="0" algn="ctr">
              <a:buNone/>
              <a:defRPr/>
            </a:pPr>
            <a:r>
              <a:rPr lang="en-US" sz="2900" dirty="0" smtClean="0">
                <a:solidFill>
                  <a:schemeClr val="tx1">
                    <a:lumMod val="65000"/>
                    <a:lumOff val="35000"/>
                  </a:schemeClr>
                </a:solidFill>
              </a:rPr>
              <a:t>… and then </a:t>
            </a:r>
            <a:r>
              <a:rPr lang="en-US" dirty="0" smtClean="0">
                <a:solidFill>
                  <a:schemeClr val="tx1">
                    <a:lumMod val="65000"/>
                    <a:lumOff val="35000"/>
                  </a:schemeClr>
                </a:solidFill>
              </a:rPr>
              <a:t>RSM </a:t>
            </a:r>
            <a:r>
              <a:rPr lang="en-US" dirty="0">
                <a:solidFill>
                  <a:schemeClr val="tx1">
                    <a:lumMod val="65000"/>
                    <a:lumOff val="35000"/>
                  </a:schemeClr>
                </a:solidFill>
              </a:rPr>
              <a:t>was named </a:t>
            </a:r>
            <a:r>
              <a:rPr lang="en-US" b="1" dirty="0">
                <a:solidFill>
                  <a:schemeClr val="tx1">
                    <a:lumMod val="65000"/>
                    <a:lumOff val="35000"/>
                  </a:schemeClr>
                </a:solidFill>
              </a:rPr>
              <a:t>Best Business Consulting Firm and Best Accounting Firm</a:t>
            </a:r>
            <a:r>
              <a:rPr lang="en-US" dirty="0">
                <a:solidFill>
                  <a:schemeClr val="tx1">
                    <a:lumMod val="65000"/>
                    <a:lumOff val="35000"/>
                  </a:schemeClr>
                </a:solidFill>
              </a:rPr>
              <a:t> for </a:t>
            </a:r>
            <a:r>
              <a:rPr lang="en-US" dirty="0" smtClean="0">
                <a:solidFill>
                  <a:schemeClr val="tx1">
                    <a:lumMod val="65000"/>
                    <a:lumOff val="35000"/>
                  </a:schemeClr>
                </a:solidFill>
              </a:rPr>
              <a:t>that year </a:t>
            </a:r>
            <a:r>
              <a:rPr lang="en-US" dirty="0">
                <a:solidFill>
                  <a:schemeClr val="tx1">
                    <a:lumMod val="65000"/>
                    <a:lumOff val="35000"/>
                  </a:schemeClr>
                </a:solidFill>
              </a:rPr>
              <a:t>by the </a:t>
            </a:r>
            <a:r>
              <a:rPr lang="en-US" i="1" dirty="0">
                <a:solidFill>
                  <a:schemeClr val="tx1">
                    <a:lumMod val="65000"/>
                    <a:lumOff val="35000"/>
                  </a:schemeClr>
                </a:solidFill>
              </a:rPr>
              <a:t>Corridor Business Journal </a:t>
            </a:r>
          </a:p>
          <a:p>
            <a:pPr>
              <a:defRPr/>
            </a:pPr>
            <a:endParaRPr lang="en-US" dirty="0"/>
          </a:p>
          <a:p>
            <a:pPr marL="0" indent="0" algn="ctr">
              <a:buNone/>
              <a:defRPr/>
            </a:pPr>
            <a:r>
              <a:rPr lang="en-US" sz="6600" b="1" dirty="0">
                <a:solidFill>
                  <a:schemeClr val="tx1">
                    <a:lumMod val="50000"/>
                    <a:lumOff val="50000"/>
                  </a:schemeClr>
                </a:solidFill>
              </a:rPr>
              <a:t>COINCIDENCE?</a:t>
            </a:r>
          </a:p>
          <a:p>
            <a:pPr>
              <a:defRPr/>
            </a:pPr>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76400"/>
            <a:ext cx="1428750" cy="342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7713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kimerer\AppData\Local\Microsoft\Windows\Temporary Internet Files\Content.IE5\TVMULNSS\MC900412508[1].wmf"/>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8400" y="4164419"/>
            <a:ext cx="2156234" cy="2233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33400"/>
            <a:ext cx="8229600" cy="990600"/>
          </a:xfrm>
        </p:spPr>
        <p:txBody>
          <a:bodyPr>
            <a:normAutofit/>
          </a:bodyPr>
          <a:lstStyle/>
          <a:p>
            <a:r>
              <a:rPr lang="en-US" dirty="0" smtClean="0">
                <a:solidFill>
                  <a:srgbClr val="E0E0E0"/>
                </a:solidFill>
                <a:latin typeface="Calibri" pitchFamily="34" charset="0"/>
              </a:rPr>
              <a:t>ON LAND or SEA: ENGAGEMENT is KEY</a:t>
            </a:r>
            <a:endParaRPr lang="en-US" dirty="0">
              <a:solidFill>
                <a:srgbClr val="E0E0E0"/>
              </a:solidFill>
            </a:endParaRPr>
          </a:p>
        </p:txBody>
      </p:sp>
      <p:sp>
        <p:nvSpPr>
          <p:cNvPr id="3" name="Content Placeholder 2"/>
          <p:cNvSpPr>
            <a:spLocks noGrp="1"/>
          </p:cNvSpPr>
          <p:nvPr>
            <p:ph idx="1"/>
          </p:nvPr>
        </p:nvSpPr>
        <p:spPr/>
        <p:txBody>
          <a:bodyPr>
            <a:normAutofit/>
          </a:bodyPr>
          <a:lstStyle/>
          <a:p>
            <a:pPr marL="0" indent="0">
              <a:buNone/>
              <a:defRPr/>
            </a:pPr>
            <a:r>
              <a:rPr lang="en-US" sz="3000" dirty="0">
                <a:solidFill>
                  <a:schemeClr val="tx1">
                    <a:lumMod val="65000"/>
                    <a:lumOff val="35000"/>
                  </a:schemeClr>
                </a:solidFill>
              </a:rPr>
              <a:t>A recent Aberdeen Group survey notes senior executives listed Employee Engagement as their number one concern. </a:t>
            </a:r>
            <a:r>
              <a:rPr lang="en-US" sz="3000" dirty="0" smtClean="0">
                <a:solidFill>
                  <a:schemeClr val="tx1">
                    <a:lumMod val="65000"/>
                    <a:lumOff val="35000"/>
                  </a:schemeClr>
                </a:solidFill>
              </a:rPr>
              <a:t>Think </a:t>
            </a:r>
            <a:r>
              <a:rPr lang="en-US" sz="3000" dirty="0">
                <a:solidFill>
                  <a:schemeClr val="tx1">
                    <a:lumMod val="65000"/>
                    <a:lumOff val="35000"/>
                  </a:schemeClr>
                </a:solidFill>
              </a:rPr>
              <a:t>of it </a:t>
            </a:r>
            <a:r>
              <a:rPr lang="en-US" sz="3000" dirty="0" smtClean="0">
                <a:solidFill>
                  <a:schemeClr val="tx1">
                    <a:lumMod val="65000"/>
                    <a:lumOff val="35000"/>
                  </a:schemeClr>
                </a:solidFill>
              </a:rPr>
              <a:t>as </a:t>
            </a:r>
            <a:r>
              <a:rPr lang="en-US" sz="3000" dirty="0">
                <a:solidFill>
                  <a:schemeClr val="tx1">
                    <a:lumMod val="65000"/>
                    <a:lumOff val="35000"/>
                  </a:schemeClr>
                </a:solidFill>
              </a:rPr>
              <a:t>a </a:t>
            </a:r>
            <a:r>
              <a:rPr lang="en-US" sz="3000" dirty="0" smtClean="0">
                <a:solidFill>
                  <a:schemeClr val="tx1">
                    <a:lumMod val="65000"/>
                    <a:lumOff val="35000"/>
                  </a:schemeClr>
                </a:solidFill>
              </a:rPr>
              <a:t>boat on which: </a:t>
            </a:r>
          </a:p>
          <a:p>
            <a:pPr>
              <a:defRPr/>
            </a:pPr>
            <a:r>
              <a:rPr lang="en-US" b="1" dirty="0" smtClean="0">
                <a:solidFill>
                  <a:schemeClr val="tx1">
                    <a:lumMod val="65000"/>
                    <a:lumOff val="35000"/>
                  </a:schemeClr>
                </a:solidFill>
              </a:rPr>
              <a:t>31</a:t>
            </a:r>
            <a:r>
              <a:rPr lang="en-US" b="1" dirty="0">
                <a:solidFill>
                  <a:schemeClr val="tx1">
                    <a:lumMod val="65000"/>
                    <a:lumOff val="35000"/>
                  </a:schemeClr>
                </a:solidFill>
              </a:rPr>
              <a:t>%  </a:t>
            </a:r>
            <a:r>
              <a:rPr lang="en-US" dirty="0">
                <a:solidFill>
                  <a:schemeClr val="tx1">
                    <a:lumMod val="65000"/>
                    <a:lumOff val="35000"/>
                  </a:schemeClr>
                </a:solidFill>
              </a:rPr>
              <a:t>of the crew is actively running the </a:t>
            </a:r>
            <a:r>
              <a:rPr lang="en-US" dirty="0" smtClean="0">
                <a:solidFill>
                  <a:schemeClr val="tx1">
                    <a:lumMod val="65000"/>
                    <a:lumOff val="35000"/>
                  </a:schemeClr>
                </a:solidFill>
              </a:rPr>
              <a:t>boat.</a:t>
            </a:r>
          </a:p>
          <a:p>
            <a:pPr>
              <a:defRPr/>
            </a:pPr>
            <a:r>
              <a:rPr lang="en-US" b="1" dirty="0" smtClean="0">
                <a:solidFill>
                  <a:schemeClr val="tx1">
                    <a:lumMod val="65000"/>
                    <a:lumOff val="35000"/>
                  </a:schemeClr>
                </a:solidFill>
              </a:rPr>
              <a:t>52</a:t>
            </a:r>
            <a:r>
              <a:rPr lang="en-US" b="1" dirty="0">
                <a:solidFill>
                  <a:schemeClr val="tx1">
                    <a:lumMod val="65000"/>
                    <a:lumOff val="35000"/>
                  </a:schemeClr>
                </a:solidFill>
              </a:rPr>
              <a:t>% </a:t>
            </a:r>
            <a:r>
              <a:rPr lang="en-US" dirty="0">
                <a:solidFill>
                  <a:schemeClr val="tx1">
                    <a:lumMod val="65000"/>
                    <a:lumOff val="35000"/>
                  </a:schemeClr>
                </a:solidFill>
              </a:rPr>
              <a:t>percent of the crew is there but looking at the </a:t>
            </a:r>
            <a:r>
              <a:rPr lang="en-US" dirty="0" smtClean="0">
                <a:solidFill>
                  <a:schemeClr val="tx1">
                    <a:lumMod val="65000"/>
                    <a:lumOff val="35000"/>
                  </a:schemeClr>
                </a:solidFill>
              </a:rPr>
              <a:t>scenery.</a:t>
            </a:r>
          </a:p>
          <a:p>
            <a:pPr>
              <a:defRPr/>
            </a:pPr>
            <a:r>
              <a:rPr lang="en-US" b="1" dirty="0" smtClean="0">
                <a:solidFill>
                  <a:schemeClr val="tx1">
                    <a:lumMod val="65000"/>
                    <a:lumOff val="35000"/>
                  </a:schemeClr>
                </a:solidFill>
              </a:rPr>
              <a:t>18</a:t>
            </a:r>
            <a:r>
              <a:rPr lang="en-US" b="1" dirty="0">
                <a:solidFill>
                  <a:schemeClr val="tx1">
                    <a:lumMod val="65000"/>
                    <a:lumOff val="35000"/>
                  </a:schemeClr>
                </a:solidFill>
              </a:rPr>
              <a:t>% </a:t>
            </a:r>
            <a:r>
              <a:rPr lang="en-US" dirty="0">
                <a:solidFill>
                  <a:schemeClr val="tx1">
                    <a:lumMod val="65000"/>
                    <a:lumOff val="35000"/>
                  </a:schemeClr>
                </a:solidFill>
              </a:rPr>
              <a:t>percent of the crew is </a:t>
            </a:r>
            <a:endParaRPr lang="en-US" dirty="0" smtClean="0">
              <a:solidFill>
                <a:schemeClr val="tx1">
                  <a:lumMod val="65000"/>
                  <a:lumOff val="35000"/>
                </a:schemeClr>
              </a:solidFill>
            </a:endParaRPr>
          </a:p>
          <a:p>
            <a:pPr marL="0" indent="0">
              <a:buNone/>
              <a:defRPr/>
            </a:pPr>
            <a:r>
              <a:rPr lang="en-US" dirty="0" smtClean="0">
                <a:solidFill>
                  <a:schemeClr val="tx1">
                    <a:lumMod val="65000"/>
                    <a:lumOff val="35000"/>
                  </a:schemeClr>
                </a:solidFill>
              </a:rPr>
              <a:t>actively </a:t>
            </a:r>
            <a:r>
              <a:rPr lang="en-US" dirty="0">
                <a:solidFill>
                  <a:schemeClr val="tx1">
                    <a:lumMod val="65000"/>
                    <a:lumOff val="35000"/>
                  </a:schemeClr>
                </a:solidFill>
              </a:rPr>
              <a:t>trying to sink the </a:t>
            </a:r>
            <a:r>
              <a:rPr lang="en-US" dirty="0" smtClean="0">
                <a:solidFill>
                  <a:schemeClr val="tx1">
                    <a:lumMod val="65000"/>
                    <a:lumOff val="35000"/>
                  </a:schemeClr>
                </a:solidFill>
              </a:rPr>
              <a:t>vessel.</a:t>
            </a:r>
            <a:endParaRPr lang="en-US" dirty="0">
              <a:solidFill>
                <a:schemeClr val="tx1">
                  <a:lumMod val="65000"/>
                  <a:lumOff val="35000"/>
                </a:schemeClr>
              </a:solidFill>
            </a:endParaRPr>
          </a:p>
          <a:p>
            <a:pPr marL="0" indent="0">
              <a:buNone/>
              <a:defRPr/>
            </a:pPr>
            <a:endParaRPr lang="en-US" b="1" dirty="0" smtClean="0">
              <a:solidFill>
                <a:srgbClr val="002060"/>
              </a:solidFill>
            </a:endParaRPr>
          </a:p>
        </p:txBody>
      </p:sp>
    </p:spTree>
    <p:extLst>
      <p:ext uri="{BB962C8B-B14F-4D97-AF65-F5344CB8AC3E}">
        <p14:creationId xmlns:p14="http://schemas.microsoft.com/office/powerpoint/2010/main" val="2637624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E0E0E0"/>
                </a:solidFill>
                <a:latin typeface="Calibri" pitchFamily="34" charset="0"/>
              </a:rPr>
              <a:t>HOW IT WORKS</a:t>
            </a:r>
            <a:br>
              <a:rPr lang="en-US" dirty="0">
                <a:solidFill>
                  <a:srgbClr val="E0E0E0"/>
                </a:solidFill>
                <a:latin typeface="Calibri" pitchFamily="34" charset="0"/>
              </a:rPr>
            </a:br>
            <a:endParaRPr lang="en-US" dirty="0">
              <a:solidFill>
                <a:srgbClr val="E0E0E0"/>
              </a:solidFill>
            </a:endParaRPr>
          </a:p>
        </p:txBody>
      </p:sp>
      <p:pic>
        <p:nvPicPr>
          <p:cNvPr id="4" name="Content Placeholder 3"/>
          <p:cNvPicPr>
            <a:picLocks noGrp="1" noChangeAspect="1"/>
          </p:cNvPicPr>
          <p:nvPr>
            <p:ph idx="1"/>
          </p:nvPr>
        </p:nvPicPr>
        <p:blipFill>
          <a:blip r:embed="rId3">
            <a:grayscl/>
            <a:extLst>
              <a:ext uri="{28A0092B-C50C-407E-A947-70E740481C1C}">
                <a14:useLocalDpi xmlns:a14="http://schemas.microsoft.com/office/drawing/2010/main" val="0"/>
              </a:ext>
            </a:extLst>
          </a:blip>
          <a:stretch>
            <a:fillRect/>
          </a:stretch>
        </p:blipFill>
        <p:spPr>
          <a:xfrm>
            <a:off x="922767" y="1810545"/>
            <a:ext cx="7320691" cy="4638673"/>
          </a:xfrm>
        </p:spPr>
      </p:pic>
    </p:spTree>
    <p:extLst>
      <p:ext uri="{BB962C8B-B14F-4D97-AF65-F5344CB8AC3E}">
        <p14:creationId xmlns:p14="http://schemas.microsoft.com/office/powerpoint/2010/main" val="2022849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0E0E0"/>
                </a:solidFill>
              </a:rPr>
              <a:t>Engagement Builds Teams</a:t>
            </a:r>
            <a:endParaRPr lang="en-US" dirty="0">
              <a:solidFill>
                <a:srgbClr val="E0E0E0"/>
              </a:solidFill>
            </a:endParaRPr>
          </a:p>
        </p:txBody>
      </p:sp>
      <p:sp>
        <p:nvSpPr>
          <p:cNvPr id="3" name="Content Placeholder 2"/>
          <p:cNvSpPr>
            <a:spLocks noGrp="1"/>
          </p:cNvSpPr>
          <p:nvPr>
            <p:ph idx="1"/>
          </p:nvPr>
        </p:nvSpPr>
        <p:spPr/>
        <p:txBody>
          <a:bodyPr/>
          <a:lstStyle/>
          <a:p>
            <a:pPr marL="0" indent="0">
              <a:lnSpc>
                <a:spcPct val="90000"/>
              </a:lnSpc>
              <a:buClr>
                <a:srgbClr val="660066"/>
              </a:buClr>
              <a:buNone/>
              <a:defRPr/>
            </a:pPr>
            <a:endParaRPr lang="en-US" b="1" i="1" dirty="0" smtClean="0">
              <a:solidFill>
                <a:srgbClr val="002060"/>
              </a:solidFill>
            </a:endParaRPr>
          </a:p>
          <a:p>
            <a:pPr marL="0" indent="0">
              <a:lnSpc>
                <a:spcPct val="90000"/>
              </a:lnSpc>
              <a:buClr>
                <a:srgbClr val="660066"/>
              </a:buClr>
              <a:buNone/>
              <a:defRPr/>
            </a:pPr>
            <a:r>
              <a:rPr lang="en-US" b="1" i="1" dirty="0" smtClean="0">
                <a:solidFill>
                  <a:srgbClr val="002060"/>
                </a:solidFill>
              </a:rPr>
              <a:t>"</a:t>
            </a:r>
            <a:r>
              <a:rPr lang="en-US" b="1" i="1" dirty="0">
                <a:solidFill>
                  <a:srgbClr val="002060"/>
                </a:solidFill>
              </a:rPr>
              <a:t>A group becomes a </a:t>
            </a:r>
            <a:r>
              <a:rPr lang="en-US" b="1" i="1" dirty="0" smtClean="0">
                <a:solidFill>
                  <a:srgbClr val="002060"/>
                </a:solidFill>
              </a:rPr>
              <a:t>team when </a:t>
            </a:r>
            <a:r>
              <a:rPr lang="en-US" b="1" i="1" dirty="0">
                <a:solidFill>
                  <a:srgbClr val="002060"/>
                </a:solidFill>
              </a:rPr>
              <a:t>each member </a:t>
            </a:r>
          </a:p>
          <a:p>
            <a:pPr marL="0" indent="0">
              <a:lnSpc>
                <a:spcPct val="90000"/>
              </a:lnSpc>
              <a:buClr>
                <a:srgbClr val="660066"/>
              </a:buClr>
              <a:buNone/>
              <a:defRPr/>
            </a:pPr>
            <a:r>
              <a:rPr lang="en-US" b="1" i="1" dirty="0">
                <a:solidFill>
                  <a:srgbClr val="002060"/>
                </a:solidFill>
              </a:rPr>
              <a:t>is sure enough of </a:t>
            </a:r>
            <a:r>
              <a:rPr lang="en-US" b="1" i="1" dirty="0" smtClean="0">
                <a:solidFill>
                  <a:srgbClr val="002060"/>
                </a:solidFill>
              </a:rPr>
              <a:t>him or herself </a:t>
            </a:r>
            <a:r>
              <a:rPr lang="en-US" b="1" i="1" dirty="0">
                <a:solidFill>
                  <a:srgbClr val="002060"/>
                </a:solidFill>
              </a:rPr>
              <a:t>and </a:t>
            </a:r>
            <a:r>
              <a:rPr lang="en-US" b="1" i="1" dirty="0" smtClean="0">
                <a:solidFill>
                  <a:srgbClr val="002060"/>
                </a:solidFill>
              </a:rPr>
              <a:t>their </a:t>
            </a:r>
            <a:r>
              <a:rPr lang="en-US" b="1" i="1" dirty="0">
                <a:solidFill>
                  <a:srgbClr val="002060"/>
                </a:solidFill>
              </a:rPr>
              <a:t>contribution </a:t>
            </a:r>
            <a:r>
              <a:rPr lang="en-US" b="1" i="1" dirty="0" smtClean="0">
                <a:solidFill>
                  <a:srgbClr val="002060"/>
                </a:solidFill>
              </a:rPr>
              <a:t>to </a:t>
            </a:r>
            <a:r>
              <a:rPr lang="en-US" b="1" i="1" dirty="0">
                <a:solidFill>
                  <a:srgbClr val="002060"/>
                </a:solidFill>
              </a:rPr>
              <a:t>praise the skill of the </a:t>
            </a:r>
            <a:r>
              <a:rPr lang="en-US" b="1" i="1" dirty="0" smtClean="0">
                <a:solidFill>
                  <a:srgbClr val="002060"/>
                </a:solidFill>
              </a:rPr>
              <a:t>others." </a:t>
            </a:r>
            <a:r>
              <a:rPr lang="en-US" i="1" dirty="0">
                <a:solidFill>
                  <a:schemeClr val="accent1"/>
                </a:solidFill>
              </a:rPr>
              <a:t>	</a:t>
            </a:r>
            <a:endParaRPr lang="en-US" i="1" dirty="0" smtClean="0">
              <a:solidFill>
                <a:schemeClr val="accent1"/>
              </a:solidFill>
            </a:endParaRPr>
          </a:p>
          <a:p>
            <a:pPr marL="0" indent="0" algn="r">
              <a:lnSpc>
                <a:spcPct val="90000"/>
              </a:lnSpc>
              <a:buClr>
                <a:srgbClr val="660066"/>
              </a:buClr>
              <a:buNone/>
              <a:defRPr/>
            </a:pPr>
            <a:endParaRPr lang="en-US" i="1" dirty="0">
              <a:solidFill>
                <a:schemeClr val="accent1"/>
              </a:solidFill>
            </a:endParaRPr>
          </a:p>
          <a:p>
            <a:pPr marL="0" indent="0" algn="r">
              <a:lnSpc>
                <a:spcPct val="90000"/>
              </a:lnSpc>
              <a:buClr>
                <a:srgbClr val="660066"/>
              </a:buClr>
              <a:buNone/>
              <a:defRPr/>
            </a:pPr>
            <a:r>
              <a:rPr lang="en-US" i="1" dirty="0">
                <a:solidFill>
                  <a:schemeClr val="accent1"/>
                </a:solidFill>
              </a:rPr>
              <a:t>	</a:t>
            </a:r>
            <a:r>
              <a:rPr lang="en-US" i="1" dirty="0">
                <a:solidFill>
                  <a:schemeClr val="tx1">
                    <a:lumMod val="50000"/>
                    <a:lumOff val="50000"/>
                  </a:schemeClr>
                </a:solidFill>
              </a:rPr>
              <a:t> </a:t>
            </a:r>
            <a:r>
              <a:rPr lang="en-US" sz="2400" i="1" dirty="0">
                <a:solidFill>
                  <a:schemeClr val="tx1">
                    <a:lumMod val="50000"/>
                    <a:lumOff val="50000"/>
                  </a:schemeClr>
                </a:solidFill>
              </a:rPr>
              <a:t>~Norman Hidle, Motivational Speaker</a:t>
            </a:r>
            <a:r>
              <a:rPr lang="en-US" sz="2400" dirty="0">
                <a:solidFill>
                  <a:schemeClr val="tx1">
                    <a:lumMod val="50000"/>
                    <a:lumOff val="50000"/>
                  </a:schemeClr>
                </a:solidFill>
              </a:rPr>
              <a:t> </a:t>
            </a:r>
          </a:p>
          <a:p>
            <a:endParaRPr lang="en-US" dirty="0"/>
          </a:p>
        </p:txBody>
      </p:sp>
      <p:pic>
        <p:nvPicPr>
          <p:cNvPr id="11268" name="Picture 4" descr="C:\Users\pkimerer\AppData\Local\Microsoft\Windows\Temporary Internet Files\Content.IE5\UUO5AWSU\MP90043589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886200"/>
            <a:ext cx="1825752" cy="182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21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E0E0E0"/>
                </a:solidFill>
                <a:latin typeface="Trebuchet MS" pitchFamily="34" charset="0"/>
              </a:rPr>
              <a:t>Engagement – Inside &amp; Out</a:t>
            </a:r>
            <a:r>
              <a:rPr lang="en-US" dirty="0">
                <a:solidFill>
                  <a:srgbClr val="E0E0E0"/>
                </a:solidFill>
                <a:latin typeface="Trebuchet MS" pitchFamily="34" charset="0"/>
              </a:rPr>
              <a:t/>
            </a:r>
            <a:br>
              <a:rPr lang="en-US" dirty="0">
                <a:solidFill>
                  <a:srgbClr val="E0E0E0"/>
                </a:solidFill>
                <a:latin typeface="Trebuchet MS" pitchFamily="34" charset="0"/>
              </a:rPr>
            </a:br>
            <a:endParaRPr lang="en-US" dirty="0">
              <a:solidFill>
                <a:srgbClr val="E0E0E0"/>
              </a:solidFill>
            </a:endParaRPr>
          </a:p>
        </p:txBody>
      </p:sp>
      <p:sp>
        <p:nvSpPr>
          <p:cNvPr id="3" name="Content Placeholder 2"/>
          <p:cNvSpPr>
            <a:spLocks noGrp="1"/>
          </p:cNvSpPr>
          <p:nvPr>
            <p:ph idx="1"/>
          </p:nvPr>
        </p:nvSpPr>
        <p:spPr/>
        <p:txBody>
          <a:bodyPr>
            <a:normAutofit/>
          </a:bodyPr>
          <a:lstStyle/>
          <a:p>
            <a:pPr marL="0" indent="0">
              <a:lnSpc>
                <a:spcPct val="90000"/>
              </a:lnSpc>
              <a:buClr>
                <a:srgbClr val="660066"/>
              </a:buClr>
              <a:buNone/>
              <a:defRPr/>
            </a:pPr>
            <a:r>
              <a:rPr lang="en-US" sz="2400" i="1" dirty="0" smtClean="0">
                <a:solidFill>
                  <a:srgbClr val="002060"/>
                </a:solidFill>
              </a:rPr>
              <a:t>“</a:t>
            </a:r>
            <a:r>
              <a:rPr lang="en-US" sz="2600" b="1" dirty="0">
                <a:solidFill>
                  <a:srgbClr val="002060"/>
                </a:solidFill>
                <a:latin typeface="+mj-lt"/>
              </a:rPr>
              <a:t>I</a:t>
            </a:r>
            <a:r>
              <a:rPr lang="en-US" sz="2400" b="1" dirty="0">
                <a:solidFill>
                  <a:srgbClr val="002060"/>
                </a:solidFill>
              </a:rPr>
              <a:t>t all boils down to taking care of your brand &amp; the message you are putting out in the market. </a:t>
            </a:r>
            <a:r>
              <a:rPr lang="en-US" sz="2400" i="1" dirty="0" smtClean="0">
                <a:solidFill>
                  <a:srgbClr val="002060"/>
                </a:solidFill>
              </a:rPr>
              <a:t>If </a:t>
            </a:r>
            <a:r>
              <a:rPr lang="en-US" sz="2400" i="1" dirty="0">
                <a:solidFill>
                  <a:srgbClr val="002060"/>
                </a:solidFill>
              </a:rPr>
              <a:t>your people are unhappy, they aren’t going to perform at their best… if they dislike their managers, this is bound to show up in the quality of their work &amp; their overall attitude about your </a:t>
            </a:r>
            <a:r>
              <a:rPr lang="en-US" sz="2400" i="1" dirty="0" smtClean="0">
                <a:solidFill>
                  <a:srgbClr val="002060"/>
                </a:solidFill>
              </a:rPr>
              <a:t>firm. Whether </a:t>
            </a:r>
            <a:r>
              <a:rPr lang="en-US" sz="2400" i="1" dirty="0">
                <a:solidFill>
                  <a:srgbClr val="002060"/>
                </a:solidFill>
              </a:rPr>
              <a:t>you realize it or not, your </a:t>
            </a:r>
            <a:r>
              <a:rPr lang="en-US" sz="2400" i="1" dirty="0" smtClean="0">
                <a:solidFill>
                  <a:srgbClr val="002060"/>
                </a:solidFill>
              </a:rPr>
              <a:t>employees are </a:t>
            </a:r>
            <a:r>
              <a:rPr lang="en-US" sz="2400" i="1" dirty="0">
                <a:solidFill>
                  <a:srgbClr val="002060"/>
                </a:solidFill>
              </a:rPr>
              <a:t>out there representing your firm at every moment, on or off the clock. ..you want your people to say good things (because they're true</a:t>
            </a:r>
            <a:r>
              <a:rPr lang="en-US" sz="2400" i="1" dirty="0" smtClean="0">
                <a:solidFill>
                  <a:srgbClr val="002060"/>
                </a:solidFill>
              </a:rPr>
              <a:t>).  No </a:t>
            </a:r>
            <a:r>
              <a:rPr lang="en-US" sz="2400" i="1" dirty="0">
                <a:solidFill>
                  <a:srgbClr val="002060"/>
                </a:solidFill>
              </a:rPr>
              <a:t>amount of careful messaging and good marketing can overcome the actions and words of disgruntled staff.”  </a:t>
            </a:r>
          </a:p>
          <a:p>
            <a:pPr marL="0" indent="0" algn="r">
              <a:buNone/>
            </a:pPr>
            <a:endParaRPr lang="en-US" sz="1600" dirty="0" smtClean="0"/>
          </a:p>
          <a:p>
            <a:pPr marL="0" indent="0" algn="r">
              <a:buNone/>
            </a:pPr>
            <a:r>
              <a:rPr lang="en-US" sz="1600" dirty="0"/>
              <a:t>~</a:t>
            </a:r>
            <a:r>
              <a:rPr lang="en-US" sz="1600" dirty="0" smtClean="0"/>
              <a:t>Accounting Today article excerpt by </a:t>
            </a:r>
            <a:r>
              <a:rPr lang="en-US" sz="1600" dirty="0"/>
              <a:t>B</a:t>
            </a:r>
            <a:r>
              <a:rPr lang="en-US" sz="1600" dirty="0" smtClean="0"/>
              <a:t>onnie Buol Ruszczyk, President, BBR Marketing</a:t>
            </a:r>
            <a:endParaRPr lang="en-US" sz="1600" dirty="0"/>
          </a:p>
        </p:txBody>
      </p:sp>
    </p:spTree>
    <p:extLst>
      <p:ext uri="{BB962C8B-B14F-4D97-AF65-F5344CB8AC3E}">
        <p14:creationId xmlns:p14="http://schemas.microsoft.com/office/powerpoint/2010/main" val="4127222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0E0E0"/>
                </a:solidFill>
              </a:rPr>
              <a:t>The End Goal</a:t>
            </a:r>
            <a:endParaRPr lang="en-US" dirty="0">
              <a:solidFill>
                <a:srgbClr val="E0E0E0"/>
              </a:solidFill>
            </a:endParaRPr>
          </a:p>
        </p:txBody>
      </p:sp>
      <p:sp>
        <p:nvSpPr>
          <p:cNvPr id="3" name="Content Placeholder 2"/>
          <p:cNvSpPr>
            <a:spLocks noGrp="1"/>
          </p:cNvSpPr>
          <p:nvPr>
            <p:ph idx="1"/>
          </p:nvPr>
        </p:nvSpPr>
        <p:spPr/>
        <p:txBody>
          <a:bodyPr/>
          <a:lstStyle/>
          <a:p>
            <a:pPr marL="0" indent="0">
              <a:buNone/>
            </a:pPr>
            <a:r>
              <a:rPr lang="en-US" b="1" i="1" dirty="0" smtClean="0">
                <a:solidFill>
                  <a:schemeClr val="tx1">
                    <a:lumMod val="65000"/>
                    <a:lumOff val="35000"/>
                  </a:schemeClr>
                </a:solidFill>
              </a:rPr>
              <a:t>“Perhaps one of the most important findings of our study is one that belies simple logic: </a:t>
            </a:r>
          </a:p>
          <a:p>
            <a:pPr marL="0" indent="0">
              <a:buNone/>
            </a:pPr>
            <a:r>
              <a:rPr lang="en-US" b="1" i="1" dirty="0" smtClean="0">
                <a:solidFill>
                  <a:schemeClr val="tx1">
                    <a:lumMod val="65000"/>
                    <a:lumOff val="35000"/>
                  </a:schemeClr>
                </a:solidFill>
              </a:rPr>
              <a:t>Engaged </a:t>
            </a:r>
            <a:r>
              <a:rPr lang="en-US" b="1" i="1" dirty="0">
                <a:solidFill>
                  <a:schemeClr val="tx1">
                    <a:lumMod val="65000"/>
                    <a:lumOff val="35000"/>
                  </a:schemeClr>
                </a:solidFill>
              </a:rPr>
              <a:t>colleagues have an emotional bond  &amp; </a:t>
            </a:r>
            <a:r>
              <a:rPr lang="en-US" b="1" i="1" dirty="0" smtClean="0">
                <a:solidFill>
                  <a:schemeClr val="tx1">
                    <a:lumMod val="65000"/>
                    <a:lumOff val="35000"/>
                  </a:schemeClr>
                </a:solidFill>
              </a:rPr>
              <a:t>psychological commitment </a:t>
            </a:r>
            <a:r>
              <a:rPr lang="en-US" b="1" i="1" dirty="0">
                <a:solidFill>
                  <a:schemeClr val="tx1">
                    <a:lumMod val="65000"/>
                    <a:lumOff val="35000"/>
                  </a:schemeClr>
                </a:solidFill>
              </a:rPr>
              <a:t>to their jobs and their employers.”</a:t>
            </a:r>
          </a:p>
          <a:p>
            <a:pPr marL="0" indent="0" algn="r">
              <a:buNone/>
            </a:pPr>
            <a:endParaRPr lang="en-US" dirty="0" smtClean="0"/>
          </a:p>
          <a:p>
            <a:pPr marL="0" indent="0" algn="r">
              <a:buNone/>
            </a:pPr>
            <a:r>
              <a:rPr lang="en-US" dirty="0" smtClean="0"/>
              <a:t>~Paller &amp; Perkins Study</a:t>
            </a:r>
            <a:endParaRPr lang="en-US" dirty="0"/>
          </a:p>
        </p:txBody>
      </p:sp>
      <p:pic>
        <p:nvPicPr>
          <p:cNvPr id="12290" name="Picture 2" descr="C:\Users\pkimerer\AppData\Local\Microsoft\Windows\Temporary Internet Files\Content.IE5\6DG4UIC4\MP90039986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343400"/>
            <a:ext cx="2453640" cy="1635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388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US" dirty="0" smtClean="0">
                <a:solidFill>
                  <a:srgbClr val="E0E0E0"/>
                </a:solidFill>
                <a:latin typeface="Calibri" pitchFamily="34" charset="0"/>
              </a:rPr>
              <a:t>WHERE DO WE NEED IMPROVEMENT?</a:t>
            </a:r>
            <a:r>
              <a:rPr lang="en-US" dirty="0">
                <a:solidFill>
                  <a:srgbClr val="E0E0E0"/>
                </a:solidFill>
                <a:latin typeface="Calibri" pitchFamily="34" charset="0"/>
              </a:rPr>
              <a:t/>
            </a:r>
            <a:br>
              <a:rPr lang="en-US" dirty="0">
                <a:solidFill>
                  <a:srgbClr val="E0E0E0"/>
                </a:solidFill>
                <a:latin typeface="Calibri" pitchFamily="34" charset="0"/>
              </a:rPr>
            </a:br>
            <a:endParaRPr lang="en-US" dirty="0">
              <a:solidFill>
                <a:srgbClr val="E0E0E0"/>
              </a:solidFill>
            </a:endParaRPr>
          </a:p>
        </p:txBody>
      </p:sp>
      <p:sp>
        <p:nvSpPr>
          <p:cNvPr id="3" name="Content Placeholder 2"/>
          <p:cNvSpPr>
            <a:spLocks noGrp="1"/>
          </p:cNvSpPr>
          <p:nvPr>
            <p:ph idx="1"/>
          </p:nvPr>
        </p:nvSpPr>
        <p:spPr/>
        <p:txBody>
          <a:bodyPr/>
          <a:lstStyle/>
          <a:p>
            <a:pPr marL="0" indent="0">
              <a:buClr>
                <a:srgbClr val="660066"/>
              </a:buClr>
              <a:buNone/>
              <a:defRPr/>
            </a:pPr>
            <a:r>
              <a:rPr lang="en-US" sz="2400" dirty="0" smtClean="0">
                <a:solidFill>
                  <a:schemeClr val="tx1">
                    <a:lumMod val="65000"/>
                    <a:lumOff val="35000"/>
                  </a:schemeClr>
                </a:solidFill>
              </a:rPr>
              <a:t>-What are the top challenges in your office?</a:t>
            </a:r>
          </a:p>
          <a:p>
            <a:pPr marL="0" indent="0">
              <a:buClr>
                <a:srgbClr val="660066"/>
              </a:buClr>
              <a:buNone/>
              <a:defRPr/>
            </a:pPr>
            <a:r>
              <a:rPr lang="en-US" sz="1400" dirty="0" smtClean="0">
                <a:solidFill>
                  <a:schemeClr val="tx1">
                    <a:lumMod val="65000"/>
                    <a:lumOff val="35000"/>
                  </a:schemeClr>
                </a:solidFill>
              </a:rPr>
              <a:t>Bullies?  Passive/Aggressive team members? Rumor mongers? Clock watchers?</a:t>
            </a:r>
          </a:p>
          <a:p>
            <a:pPr marL="0" indent="0">
              <a:buClr>
                <a:srgbClr val="660066"/>
              </a:buClr>
              <a:buNone/>
              <a:defRPr/>
            </a:pPr>
            <a:r>
              <a:rPr lang="en-US" sz="2400" dirty="0" smtClean="0">
                <a:solidFill>
                  <a:schemeClr val="tx1">
                    <a:lumMod val="65000"/>
                    <a:lumOff val="35000"/>
                  </a:schemeClr>
                </a:solidFill>
              </a:rPr>
              <a:t>-Which hurdles are stopping your team from thriving?</a:t>
            </a:r>
          </a:p>
          <a:p>
            <a:pPr marL="0" indent="0">
              <a:buClr>
                <a:srgbClr val="660066"/>
              </a:buClr>
              <a:buNone/>
              <a:defRPr/>
            </a:pPr>
            <a:r>
              <a:rPr lang="en-US" sz="1400" dirty="0" smtClean="0">
                <a:solidFill>
                  <a:schemeClr val="tx1">
                    <a:lumMod val="65000"/>
                    <a:lumOff val="35000"/>
                  </a:schemeClr>
                </a:solidFill>
              </a:rPr>
              <a:t>Burnout?  Apathy? Subtle insubordination?</a:t>
            </a:r>
          </a:p>
          <a:p>
            <a:pPr marL="0" indent="0">
              <a:buClr>
                <a:srgbClr val="660066"/>
              </a:buClr>
              <a:buNone/>
              <a:defRPr/>
            </a:pPr>
            <a:r>
              <a:rPr lang="en-US" sz="2400" dirty="0" smtClean="0">
                <a:solidFill>
                  <a:schemeClr val="tx1">
                    <a:lumMod val="65000"/>
                    <a:lumOff val="35000"/>
                  </a:schemeClr>
                </a:solidFill>
              </a:rPr>
              <a:t>-Which team members need EE most &amp; are the right team members being empowered?</a:t>
            </a:r>
            <a:endParaRPr lang="en-US" sz="1400" dirty="0">
              <a:solidFill>
                <a:schemeClr val="tx1">
                  <a:lumMod val="65000"/>
                  <a:lumOff val="35000"/>
                </a:schemeClr>
              </a:solidFill>
            </a:endParaRPr>
          </a:p>
          <a:p>
            <a:pPr marL="0" indent="0">
              <a:buClr>
                <a:srgbClr val="660066"/>
              </a:buClr>
              <a:buNone/>
              <a:defRPr/>
            </a:pPr>
            <a:r>
              <a:rPr lang="en-US" sz="1400" dirty="0">
                <a:solidFill>
                  <a:schemeClr val="tx1">
                    <a:lumMod val="65000"/>
                    <a:lumOff val="35000"/>
                  </a:schemeClr>
                </a:solidFill>
              </a:rPr>
              <a:t>Who needs encouraged?  </a:t>
            </a:r>
            <a:r>
              <a:rPr lang="en-US" sz="1400" dirty="0" smtClean="0">
                <a:solidFill>
                  <a:schemeClr val="tx1">
                    <a:lumMod val="65000"/>
                    <a:lumOff val="35000"/>
                  </a:schemeClr>
                </a:solidFill>
              </a:rPr>
              <a:t>Who needs rewarded? Who </a:t>
            </a:r>
            <a:r>
              <a:rPr lang="en-US" sz="1400" dirty="0">
                <a:solidFill>
                  <a:schemeClr val="tx1">
                    <a:lumMod val="65000"/>
                    <a:lumOff val="35000"/>
                  </a:schemeClr>
                </a:solidFill>
              </a:rPr>
              <a:t>needs redirected?</a:t>
            </a:r>
          </a:p>
          <a:p>
            <a:pPr marL="0" indent="0">
              <a:buClr>
                <a:srgbClr val="660066"/>
              </a:buClr>
              <a:buNone/>
              <a:defRPr/>
            </a:pPr>
            <a:r>
              <a:rPr lang="en-US" sz="2400" dirty="0" smtClean="0">
                <a:solidFill>
                  <a:schemeClr val="tx1">
                    <a:lumMod val="65000"/>
                    <a:lumOff val="35000"/>
                  </a:schemeClr>
                </a:solidFill>
              </a:rPr>
              <a:t>-Do our leaders reflect the HBK Way philosophy?</a:t>
            </a:r>
          </a:p>
          <a:p>
            <a:pPr marL="0" indent="0">
              <a:buClr>
                <a:srgbClr val="660066"/>
              </a:buClr>
              <a:buNone/>
              <a:defRPr/>
            </a:pPr>
            <a:r>
              <a:rPr lang="en-US" sz="1400" dirty="0" smtClean="0">
                <a:solidFill>
                  <a:schemeClr val="tx1">
                    <a:lumMod val="65000"/>
                    <a:lumOff val="35000"/>
                  </a:schemeClr>
                </a:solidFill>
              </a:rPr>
              <a:t>Are our top managers fulfilling the mission &amp; meeting expectations?</a:t>
            </a:r>
          </a:p>
          <a:p>
            <a:pPr marL="0" indent="0">
              <a:buClr>
                <a:srgbClr val="660066"/>
              </a:buClr>
              <a:buNone/>
              <a:defRPr/>
            </a:pPr>
            <a:r>
              <a:rPr lang="en-US" sz="2400" dirty="0" smtClean="0">
                <a:solidFill>
                  <a:schemeClr val="tx1">
                    <a:lumMod val="65000"/>
                    <a:lumOff val="35000"/>
                  </a:schemeClr>
                </a:solidFill>
              </a:rPr>
              <a:t>-Are we holding team members accountable?</a:t>
            </a:r>
          </a:p>
          <a:p>
            <a:pPr marL="0" indent="0">
              <a:buClr>
                <a:srgbClr val="660066"/>
              </a:buClr>
              <a:buNone/>
              <a:defRPr/>
            </a:pPr>
            <a:r>
              <a:rPr lang="en-US" sz="2400" b="1" i="1" dirty="0" smtClean="0">
                <a:solidFill>
                  <a:schemeClr val="tx1">
                    <a:lumMod val="65000"/>
                    <a:lumOff val="35000"/>
                  </a:schemeClr>
                </a:solidFill>
              </a:rPr>
              <a:t>For both good and bad behavior? Are we having </a:t>
            </a:r>
          </a:p>
          <a:p>
            <a:pPr marL="0" indent="0">
              <a:buClr>
                <a:srgbClr val="660066"/>
              </a:buClr>
              <a:buNone/>
              <a:defRPr/>
            </a:pPr>
            <a:r>
              <a:rPr lang="en-US" sz="2400" b="1" i="1" dirty="0" smtClean="0">
                <a:solidFill>
                  <a:schemeClr val="tx1">
                    <a:lumMod val="65000"/>
                    <a:lumOff val="35000"/>
                  </a:schemeClr>
                </a:solidFill>
              </a:rPr>
              <a:t>both the ‘attaboy’ &amp; tough conversations as needed?</a:t>
            </a:r>
          </a:p>
        </p:txBody>
      </p:sp>
      <p:pic>
        <p:nvPicPr>
          <p:cNvPr id="1026" name="Picture 2" descr="C:\Users\pkimerer\AppData\Local\Microsoft\Windows\Temporary Internet Files\Content.IE5\XCJN8UFA\MC900082607[1].wm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162800" y="4343400"/>
            <a:ext cx="1840687" cy="16751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kimerer\AppData\Local\Microsoft\Windows\Temporary Internet Files\Content.IE5\9BT59DF2\MC900356999[1].wmf"/>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315200" y="1600200"/>
            <a:ext cx="944414" cy="9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895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US" dirty="0" smtClean="0">
                <a:solidFill>
                  <a:srgbClr val="E0E0E0"/>
                </a:solidFill>
                <a:latin typeface="Calibri" pitchFamily="34" charset="0"/>
              </a:rPr>
              <a:t>WHAT WE NEED TO SUCCEED…</a:t>
            </a:r>
            <a:r>
              <a:rPr lang="en-US" dirty="0">
                <a:solidFill>
                  <a:srgbClr val="E0E0E0"/>
                </a:solidFill>
                <a:latin typeface="Calibri" pitchFamily="34" charset="0"/>
              </a:rPr>
              <a:t/>
            </a:r>
            <a:br>
              <a:rPr lang="en-US" dirty="0">
                <a:solidFill>
                  <a:srgbClr val="E0E0E0"/>
                </a:solidFill>
                <a:latin typeface="Calibri" pitchFamily="34" charset="0"/>
              </a:rPr>
            </a:br>
            <a:endParaRPr lang="en-US" dirty="0">
              <a:solidFill>
                <a:srgbClr val="E0E0E0"/>
              </a:solidFill>
            </a:endParaRPr>
          </a:p>
        </p:txBody>
      </p:sp>
      <p:sp>
        <p:nvSpPr>
          <p:cNvPr id="3" name="Content Placeholder 2"/>
          <p:cNvSpPr>
            <a:spLocks noGrp="1"/>
          </p:cNvSpPr>
          <p:nvPr>
            <p:ph idx="1"/>
          </p:nvPr>
        </p:nvSpPr>
        <p:spPr/>
        <p:txBody>
          <a:bodyPr/>
          <a:lstStyle/>
          <a:p>
            <a:pPr marL="0" indent="0">
              <a:buClr>
                <a:srgbClr val="660066"/>
              </a:buClr>
              <a:buNone/>
              <a:defRPr/>
            </a:pPr>
            <a:r>
              <a:rPr lang="en-US" dirty="0" smtClean="0">
                <a:solidFill>
                  <a:schemeClr val="tx1">
                    <a:lumMod val="65000"/>
                    <a:lumOff val="35000"/>
                  </a:schemeClr>
                </a:solidFill>
              </a:rPr>
              <a:t>-YOU!   </a:t>
            </a:r>
          </a:p>
          <a:p>
            <a:pPr marL="0" indent="0">
              <a:buClr>
                <a:srgbClr val="660066"/>
              </a:buClr>
              <a:buNone/>
              <a:defRPr/>
            </a:pPr>
            <a:r>
              <a:rPr lang="en-US" dirty="0" smtClean="0">
                <a:solidFill>
                  <a:schemeClr val="tx1">
                    <a:lumMod val="65000"/>
                    <a:lumOff val="35000"/>
                  </a:schemeClr>
                </a:solidFill>
              </a:rPr>
              <a:t>-Executive Support </a:t>
            </a:r>
          </a:p>
          <a:p>
            <a:pPr marL="0" indent="0">
              <a:buClr>
                <a:srgbClr val="660066"/>
              </a:buClr>
              <a:buNone/>
              <a:defRPr/>
            </a:pPr>
            <a:r>
              <a:rPr lang="en-US" dirty="0" smtClean="0">
                <a:solidFill>
                  <a:schemeClr val="tx1">
                    <a:lumMod val="65000"/>
                    <a:lumOff val="35000"/>
                  </a:schemeClr>
                </a:solidFill>
              </a:rPr>
              <a:t>-EE Buy-In from the Top Down</a:t>
            </a:r>
          </a:p>
          <a:p>
            <a:pPr marL="0" indent="0">
              <a:buClr>
                <a:srgbClr val="660066"/>
              </a:buClr>
              <a:buNone/>
              <a:defRPr/>
            </a:pPr>
            <a:r>
              <a:rPr lang="en-US" dirty="0" smtClean="0">
                <a:solidFill>
                  <a:schemeClr val="tx1">
                    <a:lumMod val="65000"/>
                    <a:lumOff val="35000"/>
                  </a:schemeClr>
                </a:solidFill>
              </a:rPr>
              <a:t>-Commitment to Empathy in Practice</a:t>
            </a:r>
            <a:endParaRPr lang="en-US" dirty="0">
              <a:solidFill>
                <a:schemeClr val="tx1">
                  <a:lumMod val="65000"/>
                  <a:lumOff val="35000"/>
                </a:schemeClr>
              </a:solidFill>
            </a:endParaRPr>
          </a:p>
          <a:p>
            <a:pPr marL="0" indent="0">
              <a:buClr>
                <a:srgbClr val="660066"/>
              </a:buClr>
              <a:buNone/>
              <a:defRPr/>
            </a:pPr>
            <a:r>
              <a:rPr lang="en-US" dirty="0" smtClean="0">
                <a:solidFill>
                  <a:schemeClr val="tx1">
                    <a:lumMod val="65000"/>
                    <a:lumOff val="35000"/>
                  </a:schemeClr>
                </a:solidFill>
              </a:rPr>
              <a:t>-Shaping </a:t>
            </a:r>
            <a:r>
              <a:rPr lang="en-US" dirty="0">
                <a:solidFill>
                  <a:schemeClr val="tx1">
                    <a:lumMod val="65000"/>
                    <a:lumOff val="35000"/>
                  </a:schemeClr>
                </a:solidFill>
              </a:rPr>
              <a:t>a Team of 300+ Happy Team Members</a:t>
            </a:r>
          </a:p>
          <a:p>
            <a:pPr marL="0" indent="0">
              <a:buClr>
                <a:srgbClr val="660066"/>
              </a:buClr>
              <a:buNone/>
              <a:defRPr/>
            </a:pPr>
            <a:r>
              <a:rPr lang="en-US" dirty="0" smtClean="0">
                <a:solidFill>
                  <a:schemeClr val="tx1">
                    <a:lumMod val="65000"/>
                    <a:lumOff val="35000"/>
                  </a:schemeClr>
                </a:solidFill>
              </a:rPr>
              <a:t>-Dedication to Accountability &amp; Supporting a TRUE TEAM ENVIRONMENT … </a:t>
            </a:r>
          </a:p>
          <a:p>
            <a:pPr marL="0" indent="0">
              <a:buClr>
                <a:srgbClr val="660066"/>
              </a:buClr>
              <a:buNone/>
              <a:defRPr/>
            </a:pPr>
            <a:r>
              <a:rPr lang="en-US" dirty="0">
                <a:solidFill>
                  <a:srgbClr val="002060"/>
                </a:solidFill>
              </a:rPr>
              <a:t> </a:t>
            </a:r>
            <a:r>
              <a:rPr lang="en-US" dirty="0" smtClean="0">
                <a:solidFill>
                  <a:srgbClr val="002060"/>
                </a:solidFill>
              </a:rPr>
              <a:t>    </a:t>
            </a:r>
            <a:r>
              <a:rPr lang="en-US" dirty="0" smtClean="0">
                <a:solidFill>
                  <a:schemeClr val="accent5">
                    <a:lumMod val="50000"/>
                  </a:schemeClr>
                </a:solidFill>
              </a:rPr>
              <a:t>INSPIRING GROWTH, EXPANSION, SUCCESS!</a:t>
            </a:r>
          </a:p>
          <a:p>
            <a:pPr marL="0" indent="0" algn="ctr">
              <a:buClr>
                <a:srgbClr val="660066"/>
              </a:buClr>
              <a:buNone/>
              <a:defRPr/>
            </a:pPr>
            <a:endParaRPr lang="en-US" sz="2400" b="1" i="1" dirty="0" smtClean="0">
              <a:solidFill>
                <a:srgbClr val="002060"/>
              </a:solidFill>
            </a:endParaRPr>
          </a:p>
          <a:p>
            <a:pPr marL="0" indent="0" algn="r">
              <a:buClr>
                <a:srgbClr val="660066"/>
              </a:buClr>
              <a:buNone/>
              <a:defRPr/>
            </a:pPr>
            <a:endParaRPr lang="en-US" dirty="0"/>
          </a:p>
        </p:txBody>
      </p:sp>
      <p:pic>
        <p:nvPicPr>
          <p:cNvPr id="2051" name="Picture 3" descr="C:\Users\pkimerer\AppData\Local\Microsoft\Windows\Temporary Internet Files\Content.IE5\4TWTHF4A\MP90038748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676399"/>
            <a:ext cx="1317243" cy="184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464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E0E0E0"/>
                </a:solidFill>
                <a:latin typeface="Calibri" pitchFamily="34" charset="0"/>
              </a:rPr>
              <a:t>Walking the Talk</a:t>
            </a:r>
            <a:br>
              <a:rPr lang="en-US" dirty="0">
                <a:solidFill>
                  <a:srgbClr val="E0E0E0"/>
                </a:solidFill>
                <a:latin typeface="Calibri" pitchFamily="34" charset="0"/>
              </a:rPr>
            </a:br>
            <a:endParaRPr lang="en-US" dirty="0">
              <a:solidFill>
                <a:srgbClr val="E0E0E0"/>
              </a:solidFill>
            </a:endParaRPr>
          </a:p>
        </p:txBody>
      </p:sp>
      <p:sp>
        <p:nvSpPr>
          <p:cNvPr id="3" name="Content Placeholder 2"/>
          <p:cNvSpPr>
            <a:spLocks noGrp="1"/>
          </p:cNvSpPr>
          <p:nvPr>
            <p:ph idx="1"/>
          </p:nvPr>
        </p:nvSpPr>
        <p:spPr/>
        <p:txBody>
          <a:bodyPr>
            <a:normAutofit/>
          </a:bodyPr>
          <a:lstStyle/>
          <a:p>
            <a:pPr marL="0" indent="0" algn="ctr">
              <a:buClr>
                <a:srgbClr val="660066"/>
              </a:buClr>
              <a:buNone/>
              <a:defRPr/>
            </a:pPr>
            <a:r>
              <a:rPr lang="en-US" sz="2800" dirty="0">
                <a:solidFill>
                  <a:schemeClr val="tx1">
                    <a:lumMod val="65000"/>
                    <a:lumOff val="35000"/>
                  </a:schemeClr>
                </a:solidFill>
              </a:rPr>
              <a:t>Connecting the </a:t>
            </a:r>
            <a:r>
              <a:rPr lang="en-US" sz="2800" dirty="0" smtClean="0">
                <a:solidFill>
                  <a:schemeClr val="tx1">
                    <a:lumMod val="65000"/>
                    <a:lumOff val="35000"/>
                  </a:schemeClr>
                </a:solidFill>
              </a:rPr>
              <a:t>Dots to Achieve:</a:t>
            </a:r>
          </a:p>
          <a:p>
            <a:pPr marL="0" indent="0">
              <a:buClr>
                <a:srgbClr val="660066"/>
              </a:buClr>
              <a:buNone/>
              <a:defRPr/>
            </a:pPr>
            <a:r>
              <a:rPr lang="en-US" sz="2800" dirty="0" smtClean="0">
                <a:solidFill>
                  <a:schemeClr val="tx1">
                    <a:lumMod val="65000"/>
                    <a:lumOff val="35000"/>
                  </a:schemeClr>
                </a:solidFill>
              </a:rPr>
              <a:t>~Effective Communication</a:t>
            </a:r>
          </a:p>
          <a:p>
            <a:pPr marL="0" indent="0">
              <a:buClr>
                <a:srgbClr val="660066"/>
              </a:buClr>
              <a:buNone/>
              <a:defRPr/>
            </a:pPr>
            <a:r>
              <a:rPr lang="en-US" sz="2800" dirty="0" smtClean="0">
                <a:solidFill>
                  <a:schemeClr val="tx1">
                    <a:lumMod val="65000"/>
                    <a:lumOff val="35000"/>
                  </a:schemeClr>
                </a:solidFill>
              </a:rPr>
              <a:t>~Excellent Client </a:t>
            </a:r>
            <a:r>
              <a:rPr lang="en-US" sz="2800" dirty="0">
                <a:solidFill>
                  <a:schemeClr val="tx1">
                    <a:lumMod val="65000"/>
                    <a:lumOff val="35000"/>
                  </a:schemeClr>
                </a:solidFill>
              </a:rPr>
              <a:t>Service </a:t>
            </a:r>
          </a:p>
          <a:p>
            <a:pPr marL="0" indent="0">
              <a:buClr>
                <a:srgbClr val="660066"/>
              </a:buClr>
              <a:buNone/>
              <a:defRPr/>
            </a:pPr>
            <a:r>
              <a:rPr lang="en-US" sz="2800" dirty="0" smtClean="0">
                <a:solidFill>
                  <a:schemeClr val="tx1">
                    <a:lumMod val="65000"/>
                    <a:lumOff val="35000"/>
                  </a:schemeClr>
                </a:solidFill>
              </a:rPr>
              <a:t>~Personification of </a:t>
            </a:r>
            <a:r>
              <a:rPr lang="en-US" sz="2800" dirty="0">
                <a:solidFill>
                  <a:schemeClr val="tx1">
                    <a:lumMod val="65000"/>
                    <a:lumOff val="35000"/>
                  </a:schemeClr>
                </a:solidFill>
              </a:rPr>
              <a:t>the “HBK Way”</a:t>
            </a:r>
          </a:p>
          <a:p>
            <a:pPr marL="0" indent="0">
              <a:buClr>
                <a:srgbClr val="660066"/>
              </a:buClr>
              <a:buNone/>
              <a:defRPr/>
            </a:pPr>
            <a:r>
              <a:rPr lang="en-US" sz="2800" dirty="0" smtClean="0">
                <a:solidFill>
                  <a:schemeClr val="tx1">
                    <a:lumMod val="65000"/>
                    <a:lumOff val="35000"/>
                  </a:schemeClr>
                </a:solidFill>
              </a:rPr>
              <a:t>~Fulfillment of </a:t>
            </a:r>
            <a:r>
              <a:rPr lang="en-US" sz="2800" dirty="0">
                <a:solidFill>
                  <a:schemeClr val="tx1">
                    <a:lumMod val="65000"/>
                    <a:lumOff val="35000"/>
                  </a:schemeClr>
                </a:solidFill>
              </a:rPr>
              <a:t>the HBK Promise (Work/Life Balance)</a:t>
            </a:r>
          </a:p>
          <a:p>
            <a:pPr marL="0" indent="0">
              <a:buClr>
                <a:srgbClr val="660066"/>
              </a:buClr>
              <a:buNone/>
              <a:defRPr/>
            </a:pPr>
            <a:r>
              <a:rPr lang="en-US" sz="2800" dirty="0" smtClean="0">
                <a:solidFill>
                  <a:schemeClr val="tx1">
                    <a:lumMod val="65000"/>
                    <a:lumOff val="35000"/>
                  </a:schemeClr>
                </a:solidFill>
              </a:rPr>
              <a:t>~Fruition of </a:t>
            </a:r>
            <a:r>
              <a:rPr lang="en-US" sz="2800" dirty="0">
                <a:solidFill>
                  <a:schemeClr val="tx1">
                    <a:lumMod val="65000"/>
                    <a:lumOff val="35000"/>
                  </a:schemeClr>
                </a:solidFill>
              </a:rPr>
              <a:t>our </a:t>
            </a:r>
            <a:r>
              <a:rPr lang="en-US" sz="2800" dirty="0" smtClean="0">
                <a:solidFill>
                  <a:schemeClr val="tx1">
                    <a:lumMod val="65000"/>
                    <a:lumOff val="35000"/>
                  </a:schemeClr>
                </a:solidFill>
              </a:rPr>
              <a:t>Mantra</a:t>
            </a:r>
          </a:p>
          <a:p>
            <a:pPr marL="0" indent="0">
              <a:buClr>
                <a:srgbClr val="660066"/>
              </a:buClr>
              <a:buNone/>
              <a:defRPr/>
            </a:pPr>
            <a:r>
              <a:rPr lang="en-US" sz="2800" dirty="0" smtClean="0">
                <a:solidFill>
                  <a:schemeClr val="tx1">
                    <a:lumMod val="65000"/>
                    <a:lumOff val="35000"/>
                  </a:schemeClr>
                </a:solidFill>
              </a:rPr>
              <a:t>~Strengthening of our Brand</a:t>
            </a:r>
            <a:endParaRPr lang="en-US" sz="2800" dirty="0">
              <a:solidFill>
                <a:schemeClr val="tx1">
                  <a:lumMod val="65000"/>
                  <a:lumOff val="35000"/>
                </a:schemeClr>
              </a:solidFill>
            </a:endParaRPr>
          </a:p>
          <a:p>
            <a:pPr marL="0" indent="0">
              <a:buClr>
                <a:srgbClr val="660066"/>
              </a:buClr>
              <a:buNone/>
              <a:defRPr/>
            </a:pPr>
            <a:r>
              <a:rPr lang="en-US" sz="2800" dirty="0" smtClean="0">
                <a:solidFill>
                  <a:schemeClr val="tx1">
                    <a:lumMod val="65000"/>
                    <a:lumOff val="35000"/>
                  </a:schemeClr>
                </a:solidFill>
              </a:rPr>
              <a:t>~Our Future </a:t>
            </a:r>
            <a:r>
              <a:rPr lang="en-US" sz="2800" dirty="0">
                <a:solidFill>
                  <a:schemeClr val="tx1">
                    <a:lumMod val="65000"/>
                    <a:lumOff val="35000"/>
                  </a:schemeClr>
                </a:solidFill>
              </a:rPr>
              <a:t>Growth &amp; </a:t>
            </a:r>
            <a:r>
              <a:rPr lang="en-US" sz="2800" dirty="0" smtClean="0">
                <a:solidFill>
                  <a:schemeClr val="tx1">
                    <a:lumMod val="65000"/>
                    <a:lumOff val="35000"/>
                  </a:schemeClr>
                </a:solidFill>
              </a:rPr>
              <a:t>Expansion</a:t>
            </a:r>
            <a:endParaRPr lang="en-US" dirty="0">
              <a:solidFill>
                <a:schemeClr val="tx1">
                  <a:lumMod val="65000"/>
                  <a:lumOff val="35000"/>
                </a:schemeClr>
              </a:solidFill>
            </a:endParaRPr>
          </a:p>
        </p:txBody>
      </p:sp>
    </p:spTree>
    <p:extLst>
      <p:ext uri="{BB962C8B-B14F-4D97-AF65-F5344CB8AC3E}">
        <p14:creationId xmlns:p14="http://schemas.microsoft.com/office/powerpoint/2010/main" val="4267419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US" dirty="0">
                <a:solidFill>
                  <a:srgbClr val="E0E0E0"/>
                </a:solidFill>
                <a:latin typeface="Calibri" pitchFamily="34" charset="0"/>
              </a:rPr>
              <a:t>RESOURCES to HELP</a:t>
            </a:r>
            <a:br>
              <a:rPr lang="en-US" dirty="0">
                <a:solidFill>
                  <a:srgbClr val="E0E0E0"/>
                </a:solidFill>
                <a:latin typeface="Calibri" pitchFamily="34" charset="0"/>
              </a:rPr>
            </a:br>
            <a:endParaRPr lang="en-US" dirty="0">
              <a:solidFill>
                <a:srgbClr val="E0E0E0"/>
              </a:solidFill>
            </a:endParaRPr>
          </a:p>
        </p:txBody>
      </p:sp>
      <p:sp>
        <p:nvSpPr>
          <p:cNvPr id="3" name="Content Placeholder 2"/>
          <p:cNvSpPr>
            <a:spLocks noGrp="1"/>
          </p:cNvSpPr>
          <p:nvPr>
            <p:ph idx="1"/>
          </p:nvPr>
        </p:nvSpPr>
        <p:spPr/>
        <p:txBody>
          <a:bodyPr/>
          <a:lstStyle/>
          <a:p>
            <a:pPr marL="0" indent="0">
              <a:buClr>
                <a:srgbClr val="660066"/>
              </a:buClr>
              <a:buNone/>
              <a:defRPr/>
            </a:pPr>
            <a:r>
              <a:rPr lang="en-US" dirty="0" smtClean="0">
                <a:solidFill>
                  <a:schemeClr val="tx1">
                    <a:lumMod val="65000"/>
                    <a:lumOff val="35000"/>
                  </a:schemeClr>
                </a:solidFill>
              </a:rPr>
              <a:t>-Communication Coaching</a:t>
            </a:r>
          </a:p>
          <a:p>
            <a:pPr marL="0" indent="0">
              <a:buClr>
                <a:srgbClr val="660066"/>
              </a:buClr>
              <a:buNone/>
              <a:defRPr/>
            </a:pPr>
            <a:r>
              <a:rPr lang="en-US" dirty="0" smtClean="0">
                <a:solidFill>
                  <a:schemeClr val="tx1">
                    <a:lumMod val="65000"/>
                    <a:lumOff val="35000"/>
                  </a:schemeClr>
                </a:solidFill>
              </a:rPr>
              <a:t>-Team-Building/Leadership Training</a:t>
            </a:r>
          </a:p>
          <a:p>
            <a:pPr marL="0" indent="0">
              <a:buClr>
                <a:srgbClr val="660066"/>
              </a:buClr>
              <a:buNone/>
              <a:defRPr/>
            </a:pPr>
            <a:r>
              <a:rPr lang="en-US" dirty="0" smtClean="0">
                <a:solidFill>
                  <a:schemeClr val="tx1">
                    <a:lumMod val="65000"/>
                    <a:lumOff val="35000"/>
                  </a:schemeClr>
                </a:solidFill>
              </a:rPr>
              <a:t>-Setting and Managing Expectations</a:t>
            </a:r>
          </a:p>
          <a:p>
            <a:pPr marL="0" indent="0">
              <a:buClr>
                <a:srgbClr val="660066"/>
              </a:buClr>
              <a:buNone/>
              <a:defRPr/>
            </a:pPr>
            <a:r>
              <a:rPr lang="en-US" dirty="0" smtClean="0">
                <a:solidFill>
                  <a:schemeClr val="tx1">
                    <a:lumMod val="65000"/>
                    <a:lumOff val="35000"/>
                  </a:schemeClr>
                </a:solidFill>
              </a:rPr>
              <a:t>-Business </a:t>
            </a:r>
            <a:r>
              <a:rPr lang="en-US" dirty="0">
                <a:solidFill>
                  <a:schemeClr val="tx1">
                    <a:lumMod val="65000"/>
                    <a:lumOff val="35000"/>
                  </a:schemeClr>
                </a:solidFill>
              </a:rPr>
              <a:t>&amp; Practice </a:t>
            </a:r>
            <a:r>
              <a:rPr lang="en-US" dirty="0" smtClean="0">
                <a:solidFill>
                  <a:schemeClr val="tx1">
                    <a:lumMod val="65000"/>
                    <a:lumOff val="35000"/>
                  </a:schemeClr>
                </a:solidFill>
              </a:rPr>
              <a:t>Development Techniques</a:t>
            </a:r>
            <a:endParaRPr lang="en-US" dirty="0">
              <a:solidFill>
                <a:schemeClr val="tx1">
                  <a:lumMod val="65000"/>
                  <a:lumOff val="35000"/>
                </a:schemeClr>
              </a:solidFill>
            </a:endParaRPr>
          </a:p>
          <a:p>
            <a:pPr marL="0" indent="0">
              <a:buClr>
                <a:srgbClr val="660066"/>
              </a:buClr>
              <a:buNone/>
              <a:defRPr/>
            </a:pPr>
            <a:r>
              <a:rPr lang="en-US" dirty="0" smtClean="0">
                <a:solidFill>
                  <a:schemeClr val="tx1">
                    <a:lumMod val="65000"/>
                    <a:lumOff val="35000"/>
                  </a:schemeClr>
                </a:solidFill>
              </a:rPr>
              <a:t>-Soft Skills Refresher Courses</a:t>
            </a:r>
          </a:p>
          <a:p>
            <a:pPr marL="0" indent="0">
              <a:buClr>
                <a:srgbClr val="660066"/>
              </a:buClr>
              <a:buNone/>
              <a:defRPr/>
            </a:pPr>
            <a:r>
              <a:rPr lang="en-US" dirty="0" smtClean="0">
                <a:solidFill>
                  <a:schemeClr val="tx1">
                    <a:lumMod val="65000"/>
                    <a:lumOff val="35000"/>
                  </a:schemeClr>
                </a:solidFill>
              </a:rPr>
              <a:t>-New, Formal EE/Mentoring Programs</a:t>
            </a:r>
          </a:p>
          <a:p>
            <a:pPr marL="0" indent="0">
              <a:buClr>
                <a:srgbClr val="660066"/>
              </a:buClr>
              <a:buNone/>
              <a:defRPr/>
            </a:pPr>
            <a:r>
              <a:rPr lang="en-US" dirty="0" smtClean="0">
                <a:solidFill>
                  <a:schemeClr val="tx1">
                    <a:lumMod val="65000"/>
                    <a:lumOff val="35000"/>
                  </a:schemeClr>
                </a:solidFill>
              </a:rPr>
              <a:t>-New Resource Groups</a:t>
            </a:r>
            <a:endParaRPr lang="en-US" dirty="0">
              <a:solidFill>
                <a:schemeClr val="tx1">
                  <a:lumMod val="65000"/>
                  <a:lumOff val="35000"/>
                </a:schemeClr>
              </a:solidFill>
            </a:endParaRPr>
          </a:p>
          <a:p>
            <a:pPr marL="0" indent="0" algn="ctr">
              <a:buClr>
                <a:srgbClr val="660066"/>
              </a:buClr>
              <a:buNone/>
              <a:defRPr/>
            </a:pPr>
            <a:endParaRPr lang="en-US" sz="2400" b="1" i="1" dirty="0" smtClean="0">
              <a:solidFill>
                <a:srgbClr val="002060"/>
              </a:solidFill>
            </a:endParaRPr>
          </a:p>
          <a:p>
            <a:endParaRPr lang="en-US" dirty="0"/>
          </a:p>
        </p:txBody>
      </p:sp>
      <p:pic>
        <p:nvPicPr>
          <p:cNvPr id="13314" name="Picture 2" descr="C:\Users\pkimerer\AppData\Local\Microsoft\Windows\Temporary Internet Files\Content.IE5\09DE21JR\MP90043049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41960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85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990600"/>
          </a:xfrm>
        </p:spPr>
        <p:txBody>
          <a:bodyPr>
            <a:normAutofit/>
          </a:bodyPr>
          <a:lstStyle/>
          <a:p>
            <a:r>
              <a:rPr lang="en-US" dirty="0" smtClean="0">
                <a:solidFill>
                  <a:srgbClr val="E0E0E0"/>
                </a:solidFill>
              </a:rPr>
              <a:t>Getting Started </a:t>
            </a:r>
            <a:endParaRPr lang="en-US" dirty="0">
              <a:solidFill>
                <a:srgbClr val="E0E0E0"/>
              </a:solidFill>
            </a:endParaRPr>
          </a:p>
        </p:txBody>
      </p:sp>
      <p:sp>
        <p:nvSpPr>
          <p:cNvPr id="3" name="Content Placeholder 2"/>
          <p:cNvSpPr>
            <a:spLocks noGrp="1"/>
          </p:cNvSpPr>
          <p:nvPr>
            <p:ph idx="1"/>
          </p:nvPr>
        </p:nvSpPr>
        <p:spPr/>
        <p:txBody>
          <a:bodyPr>
            <a:normAutofit fontScale="92500" lnSpcReduction="10000"/>
          </a:bodyPr>
          <a:lstStyle/>
          <a:p>
            <a:pPr marL="0" indent="0">
              <a:buClr>
                <a:srgbClr val="660066"/>
              </a:buClr>
              <a:buNone/>
              <a:defRPr/>
            </a:pPr>
            <a:r>
              <a:rPr lang="en-US" sz="2800" dirty="0">
                <a:solidFill>
                  <a:schemeClr val="tx1">
                    <a:lumMod val="65000"/>
                    <a:lumOff val="35000"/>
                  </a:schemeClr>
                </a:solidFill>
              </a:rPr>
              <a:t>-Establishing EE as a </a:t>
            </a:r>
            <a:r>
              <a:rPr lang="en-US" sz="2800" dirty="0" smtClean="0">
                <a:solidFill>
                  <a:schemeClr val="tx1">
                    <a:lumMod val="65000"/>
                    <a:lumOff val="35000"/>
                  </a:schemeClr>
                </a:solidFill>
              </a:rPr>
              <a:t> formal part </a:t>
            </a:r>
            <a:r>
              <a:rPr lang="en-US" sz="2800" dirty="0">
                <a:solidFill>
                  <a:schemeClr val="tx1">
                    <a:lumMod val="65000"/>
                    <a:lumOff val="35000"/>
                  </a:schemeClr>
                </a:solidFill>
              </a:rPr>
              <a:t>of the HBK </a:t>
            </a:r>
            <a:r>
              <a:rPr lang="en-US" sz="2800" dirty="0" smtClean="0">
                <a:solidFill>
                  <a:schemeClr val="tx1">
                    <a:lumMod val="65000"/>
                    <a:lumOff val="35000"/>
                  </a:schemeClr>
                </a:solidFill>
              </a:rPr>
              <a:t>culture</a:t>
            </a:r>
          </a:p>
          <a:p>
            <a:pPr marL="0" indent="0">
              <a:buClr>
                <a:srgbClr val="660066"/>
              </a:buClr>
              <a:buNone/>
              <a:defRPr/>
            </a:pPr>
            <a:r>
              <a:rPr lang="en-US" sz="2800" dirty="0" smtClean="0">
                <a:solidFill>
                  <a:schemeClr val="tx1">
                    <a:lumMod val="65000"/>
                    <a:lumOff val="35000"/>
                  </a:schemeClr>
                </a:solidFill>
              </a:rPr>
              <a:t>-Updating/creating a job description for every team member that clearly outlines expectations</a:t>
            </a:r>
          </a:p>
          <a:p>
            <a:pPr marL="0" indent="0">
              <a:buClr>
                <a:srgbClr val="660066"/>
              </a:buClr>
              <a:buNone/>
              <a:defRPr/>
            </a:pPr>
            <a:r>
              <a:rPr lang="en-US" sz="2800" dirty="0" smtClean="0">
                <a:solidFill>
                  <a:schemeClr val="tx1">
                    <a:lumMod val="65000"/>
                    <a:lumOff val="35000"/>
                  </a:schemeClr>
                </a:solidFill>
              </a:rPr>
              <a:t>-Reinforcing HBK positives; empowering those with an attitude of gratitude &amp; holding everyone accountable for their performance both good and bad</a:t>
            </a:r>
          </a:p>
          <a:p>
            <a:pPr marL="0" indent="0">
              <a:buClr>
                <a:srgbClr val="660066"/>
              </a:buClr>
              <a:buNone/>
              <a:defRPr/>
            </a:pPr>
            <a:r>
              <a:rPr lang="en-US" sz="2800" dirty="0" smtClean="0">
                <a:solidFill>
                  <a:schemeClr val="tx1">
                    <a:lumMod val="65000"/>
                    <a:lumOff val="35000"/>
                  </a:schemeClr>
                </a:solidFill>
              </a:rPr>
              <a:t>-</a:t>
            </a:r>
            <a:r>
              <a:rPr lang="en-US" sz="2800" dirty="0">
                <a:solidFill>
                  <a:schemeClr val="tx1">
                    <a:lumMod val="65000"/>
                    <a:lumOff val="35000"/>
                  </a:schemeClr>
                </a:solidFill>
              </a:rPr>
              <a:t>Implementing regular team surveys &amp; using the results to establish new programs/initiatives</a:t>
            </a:r>
          </a:p>
          <a:p>
            <a:pPr marL="0" indent="0">
              <a:buClr>
                <a:srgbClr val="660066"/>
              </a:buClr>
              <a:buNone/>
              <a:defRPr/>
            </a:pPr>
            <a:r>
              <a:rPr lang="en-US" sz="2800" dirty="0" smtClean="0">
                <a:solidFill>
                  <a:schemeClr val="tx1">
                    <a:lumMod val="65000"/>
                    <a:lumOff val="35000"/>
                  </a:schemeClr>
                </a:solidFill>
              </a:rPr>
              <a:t>-Celebrating hard working team members with small but impactful rewards</a:t>
            </a:r>
            <a:endParaRPr lang="en-US" sz="2800" dirty="0">
              <a:solidFill>
                <a:schemeClr val="tx1">
                  <a:lumMod val="65000"/>
                  <a:lumOff val="35000"/>
                </a:schemeClr>
              </a:solidFill>
            </a:endParaRPr>
          </a:p>
          <a:p>
            <a:pPr marL="0" indent="0">
              <a:buClr>
                <a:srgbClr val="660066"/>
              </a:buClr>
              <a:buNone/>
              <a:defRPr/>
            </a:pPr>
            <a:r>
              <a:rPr lang="en-US" sz="2800" dirty="0">
                <a:solidFill>
                  <a:schemeClr val="tx1">
                    <a:lumMod val="65000"/>
                    <a:lumOff val="35000"/>
                  </a:schemeClr>
                </a:solidFill>
              </a:rPr>
              <a:t>-Creating firm brand for philanthropy in all regions</a:t>
            </a:r>
          </a:p>
          <a:p>
            <a:pPr marL="0" indent="0">
              <a:buClr>
                <a:srgbClr val="660066"/>
              </a:buClr>
              <a:buNone/>
              <a:defRPr/>
            </a:pPr>
            <a:r>
              <a:rPr lang="en-US" sz="2800" dirty="0" smtClean="0">
                <a:solidFill>
                  <a:schemeClr val="tx1">
                    <a:lumMod val="65000"/>
                    <a:lumOff val="35000"/>
                  </a:schemeClr>
                </a:solidFill>
              </a:rPr>
              <a:t>-</a:t>
            </a:r>
            <a:r>
              <a:rPr lang="en-US" sz="2800" dirty="0">
                <a:solidFill>
                  <a:schemeClr val="tx1">
                    <a:lumMod val="65000"/>
                    <a:lumOff val="35000"/>
                  </a:schemeClr>
                </a:solidFill>
              </a:rPr>
              <a:t>Setting a date to start</a:t>
            </a:r>
          </a:p>
          <a:p>
            <a:pPr marL="0" indent="0">
              <a:buClr>
                <a:srgbClr val="660066"/>
              </a:buClr>
              <a:buNone/>
              <a:defRPr/>
            </a:pPr>
            <a:endParaRPr lang="en-US" sz="2400" b="1" i="1" dirty="0" smtClean="0">
              <a:solidFill>
                <a:srgbClr val="002060"/>
              </a:solidFill>
            </a:endParaRPr>
          </a:p>
          <a:p>
            <a:endParaRPr lang="en-US" dirty="0"/>
          </a:p>
        </p:txBody>
      </p:sp>
      <p:pic>
        <p:nvPicPr>
          <p:cNvPr id="1027" name="Picture 3" descr="C:\Users\pkimerer\AppData\Local\Microsoft\Windows\Temporary Internet Files\Content.IE5\NR6BU6H0\MP90038596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0500" y="1524000"/>
            <a:ext cx="990600" cy="138684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857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 Parting Thought or Two: </a:t>
            </a:r>
            <a:br>
              <a:rPr lang="en-US" smtClean="0"/>
            </a:br>
            <a:r>
              <a:rPr lang="en-US" smtClean="0"/>
              <a:t>Empathy Tips from Some of the Greats</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“Do not wait for [others] to be kind – </a:t>
            </a:r>
          </a:p>
          <a:p>
            <a:r>
              <a:rPr lang="en-US" smtClean="0"/>
              <a:t>do it alone, person to person.”  </a:t>
            </a:r>
          </a:p>
          <a:p>
            <a:endParaRPr lang="en-US" smtClean="0"/>
          </a:p>
          <a:p>
            <a:r>
              <a:rPr lang="en-US" smtClean="0"/>
              <a:t>“Wherever there is a human being, </a:t>
            </a:r>
          </a:p>
          <a:p>
            <a:r>
              <a:rPr lang="en-US" smtClean="0"/>
              <a:t>there is an opportunity for kindness.”     </a:t>
            </a:r>
          </a:p>
          <a:p>
            <a:r>
              <a:rPr lang="en-US" smtClean="0"/>
              <a:t>  </a:t>
            </a:r>
          </a:p>
          <a:p>
            <a:r>
              <a:rPr lang="en-US" smtClean="0"/>
              <a:t>“Life’s most persistent and urgent question is: </a:t>
            </a:r>
          </a:p>
          <a:p>
            <a:r>
              <a:rPr lang="en-US" smtClean="0"/>
              <a:t>‘What are you doing for others?’ ”  </a:t>
            </a:r>
          </a:p>
          <a:p>
            <a:endParaRPr lang="en-US" smtClean="0"/>
          </a:p>
          <a:p>
            <a:r>
              <a:rPr lang="en-US" smtClean="0"/>
              <a:t>“Be the change you want to see in the world.” </a:t>
            </a:r>
          </a:p>
          <a:p>
            <a:endParaRPr lang="en-US" dirty="0"/>
          </a:p>
        </p:txBody>
      </p:sp>
    </p:spTree>
    <p:extLst>
      <p:ext uri="{BB962C8B-B14F-4D97-AF65-F5344CB8AC3E}">
        <p14:creationId xmlns:p14="http://schemas.microsoft.com/office/powerpoint/2010/main" val="3783811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fontScale="90000"/>
          </a:bodyPr>
          <a:lstStyle/>
          <a:p>
            <a:pPr>
              <a:lnSpc>
                <a:spcPct val="90000"/>
              </a:lnSpc>
              <a:buClr>
                <a:srgbClr val="660066"/>
              </a:buClr>
              <a:defRPr/>
            </a:pPr>
            <a:r>
              <a:rPr lang="en-US" dirty="0">
                <a:solidFill>
                  <a:srgbClr val="E0E0E0"/>
                </a:solidFill>
              </a:rPr>
              <a:t>Research Shows Happy Staff =  </a:t>
            </a:r>
            <a:br>
              <a:rPr lang="en-US" dirty="0">
                <a:solidFill>
                  <a:srgbClr val="E0E0E0"/>
                </a:solidFill>
              </a:rPr>
            </a:br>
            <a:r>
              <a:rPr lang="en-US" dirty="0">
                <a:solidFill>
                  <a:srgbClr val="E0E0E0"/>
                </a:solidFill>
              </a:rPr>
              <a:t>Increased Productivity</a:t>
            </a:r>
            <a:br>
              <a:rPr lang="en-US" dirty="0">
                <a:solidFill>
                  <a:srgbClr val="E0E0E0"/>
                </a:solidFill>
              </a:rPr>
            </a:br>
            <a:endParaRPr lang="en-US" dirty="0">
              <a:solidFill>
                <a:srgbClr val="E0E0E0"/>
              </a:solidFill>
            </a:endParaRPr>
          </a:p>
        </p:txBody>
      </p:sp>
      <p:sp>
        <p:nvSpPr>
          <p:cNvPr id="3" name="Content Placeholder 2"/>
          <p:cNvSpPr>
            <a:spLocks noGrp="1"/>
          </p:cNvSpPr>
          <p:nvPr>
            <p:ph idx="1"/>
          </p:nvPr>
        </p:nvSpPr>
        <p:spPr/>
        <p:txBody>
          <a:bodyPr>
            <a:normAutofit/>
          </a:bodyPr>
          <a:lstStyle/>
          <a:p>
            <a:pPr>
              <a:spcBef>
                <a:spcPct val="0"/>
              </a:spcBef>
              <a:buNone/>
            </a:pPr>
            <a:r>
              <a:rPr lang="en-US" altLang="en-US" sz="1800" b="1" i="1" dirty="0">
                <a:solidFill>
                  <a:schemeClr val="tx1">
                    <a:lumMod val="65000"/>
                    <a:lumOff val="35000"/>
                  </a:schemeClr>
                </a:solidFill>
                <a:latin typeface="Arial" charset="0"/>
              </a:rPr>
              <a:t>“We find that human happiness has large and positive causal effects on productivity,” the team says. </a:t>
            </a:r>
            <a:r>
              <a:rPr lang="en-US" altLang="en-US" sz="1800" b="1" i="1" dirty="0" smtClean="0">
                <a:solidFill>
                  <a:schemeClr val="tx1">
                    <a:lumMod val="65000"/>
                    <a:lumOff val="35000"/>
                  </a:schemeClr>
                </a:solidFill>
                <a:latin typeface="Arial" charset="0"/>
              </a:rPr>
              <a:t> Positive </a:t>
            </a:r>
            <a:r>
              <a:rPr lang="en-US" altLang="en-US" sz="1800" b="1" i="1" dirty="0">
                <a:solidFill>
                  <a:schemeClr val="tx1">
                    <a:lumMod val="65000"/>
                    <a:lumOff val="35000"/>
                  </a:schemeClr>
                </a:solidFill>
                <a:latin typeface="Arial" charset="0"/>
              </a:rPr>
              <a:t>emotions appear to invigorate human beings, while negative emotions have the opposite effect.”</a:t>
            </a:r>
          </a:p>
          <a:p>
            <a:pPr>
              <a:spcBef>
                <a:spcPct val="0"/>
              </a:spcBef>
              <a:buNone/>
            </a:pPr>
            <a:endParaRPr lang="en-US" altLang="en-US" sz="1800" dirty="0">
              <a:solidFill>
                <a:schemeClr val="tx1">
                  <a:lumMod val="65000"/>
                  <a:lumOff val="35000"/>
                </a:schemeClr>
              </a:solidFill>
              <a:latin typeface="Arial" charset="0"/>
            </a:endParaRPr>
          </a:p>
          <a:p>
            <a:pPr>
              <a:spcBef>
                <a:spcPct val="0"/>
              </a:spcBef>
              <a:buNone/>
            </a:pPr>
            <a:r>
              <a:rPr lang="en-US" altLang="en-US" sz="1800" b="1" i="1" dirty="0">
                <a:solidFill>
                  <a:schemeClr val="tx1">
                    <a:lumMod val="65000"/>
                    <a:lumOff val="35000"/>
                  </a:schemeClr>
                </a:solidFill>
                <a:latin typeface="Arial" charset="0"/>
              </a:rPr>
              <a:t>“Happier workers … were 12% more productive. Unhappier workers were 10% less productive.”</a:t>
            </a:r>
          </a:p>
          <a:p>
            <a:endParaRPr lang="en-US" dirty="0"/>
          </a:p>
        </p:txBody>
      </p:sp>
      <p:sp>
        <p:nvSpPr>
          <p:cNvPr id="4" name="Rectangle 3"/>
          <p:cNvSpPr/>
          <p:nvPr/>
        </p:nvSpPr>
        <p:spPr>
          <a:xfrm>
            <a:off x="609600" y="3733800"/>
            <a:ext cx="7620000" cy="646331"/>
          </a:xfrm>
          <a:prstGeom prst="rect">
            <a:avLst/>
          </a:prstGeom>
        </p:spPr>
        <p:txBody>
          <a:bodyPr wrap="square">
            <a:spAutoFit/>
          </a:bodyPr>
          <a:lstStyle/>
          <a:p>
            <a:pPr lvl="0" fontAlgn="base">
              <a:spcBef>
                <a:spcPct val="0"/>
              </a:spcBef>
              <a:spcAft>
                <a:spcPct val="0"/>
              </a:spcAft>
              <a:defRPr/>
            </a:pPr>
            <a:r>
              <a:rPr lang="en-US" b="1" i="1" dirty="0">
                <a:solidFill>
                  <a:schemeClr val="tx1">
                    <a:lumMod val="65000"/>
                    <a:lumOff val="35000"/>
                  </a:schemeClr>
                </a:solidFill>
                <a:latin typeface="Arial" charset="0"/>
                <a:cs typeface="Arial" charset="0"/>
              </a:rPr>
              <a:t>“The organization reports that disengaged employees’ lost productivity costs U.S. businesses more than $300 billion a year.”</a:t>
            </a:r>
          </a:p>
        </p:txBody>
      </p:sp>
      <p:sp>
        <p:nvSpPr>
          <p:cNvPr id="5" name="Rectangle 4"/>
          <p:cNvSpPr/>
          <p:nvPr/>
        </p:nvSpPr>
        <p:spPr>
          <a:xfrm>
            <a:off x="3352800" y="4953000"/>
            <a:ext cx="5334000" cy="369332"/>
          </a:xfrm>
          <a:prstGeom prst="rect">
            <a:avLst/>
          </a:prstGeom>
        </p:spPr>
        <p:txBody>
          <a:bodyPr wrap="square">
            <a:spAutoFit/>
          </a:bodyPr>
          <a:lstStyle/>
          <a:p>
            <a:pPr lvl="0" algn="r" fontAlgn="base">
              <a:spcBef>
                <a:spcPct val="0"/>
              </a:spcBef>
              <a:spcAft>
                <a:spcPct val="0"/>
              </a:spcAft>
              <a:defRPr/>
            </a:pPr>
            <a:r>
              <a:rPr lang="en-US" dirty="0">
                <a:solidFill>
                  <a:schemeClr val="tx1">
                    <a:lumMod val="50000"/>
                    <a:lumOff val="50000"/>
                  </a:schemeClr>
                </a:solidFill>
                <a:latin typeface="Arial" charset="0"/>
                <a:cs typeface="Arial" charset="0"/>
              </a:rPr>
              <a:t>~Rob Markey, Harvard Business </a:t>
            </a:r>
            <a:r>
              <a:rPr lang="en-US" dirty="0" smtClean="0">
                <a:solidFill>
                  <a:schemeClr val="tx1">
                    <a:lumMod val="50000"/>
                    <a:lumOff val="50000"/>
                  </a:schemeClr>
                </a:solidFill>
                <a:latin typeface="Arial" charset="0"/>
                <a:cs typeface="Arial" charset="0"/>
              </a:rPr>
              <a:t>Review</a:t>
            </a:r>
            <a:endParaRPr lang="en-US" dirty="0">
              <a:solidFill>
                <a:schemeClr val="tx1">
                  <a:lumMod val="50000"/>
                  <a:lumOff val="50000"/>
                </a:schemeClr>
              </a:solidFill>
              <a:latin typeface="Arial" charset="0"/>
              <a:cs typeface="Arial" charset="0"/>
            </a:endParaRPr>
          </a:p>
        </p:txBody>
      </p:sp>
      <p:pic>
        <p:nvPicPr>
          <p:cNvPr id="1026" name="Picture 2" descr="C:\Users\pkimerer\AppData\Local\Microsoft\Windows\Temporary Internet Files\Content.IE5\TVMULNSS\MP9004227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648200"/>
            <a:ext cx="1605782" cy="159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694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US" dirty="0">
                <a:solidFill>
                  <a:srgbClr val="E0E0E0"/>
                </a:solidFill>
                <a:latin typeface="Calibri" pitchFamily="34" charset="0"/>
              </a:rPr>
              <a:t>Can’t Get No…Satisfaction</a:t>
            </a:r>
            <a:br>
              <a:rPr lang="en-US" dirty="0">
                <a:solidFill>
                  <a:srgbClr val="E0E0E0"/>
                </a:solidFill>
                <a:latin typeface="Calibri" pitchFamily="34" charset="0"/>
              </a:rPr>
            </a:br>
            <a:endParaRPr lang="en-US" dirty="0">
              <a:solidFill>
                <a:srgbClr val="E0E0E0"/>
              </a:solidFill>
            </a:endParaRPr>
          </a:p>
        </p:txBody>
      </p:sp>
      <p:sp>
        <p:nvSpPr>
          <p:cNvPr id="3" name="Content Placeholder 2"/>
          <p:cNvSpPr>
            <a:spLocks noGrp="1"/>
          </p:cNvSpPr>
          <p:nvPr>
            <p:ph idx="1"/>
          </p:nvPr>
        </p:nvSpPr>
        <p:spPr/>
        <p:txBody>
          <a:bodyPr>
            <a:normAutofit fontScale="77500" lnSpcReduction="20000"/>
          </a:bodyPr>
          <a:lstStyle/>
          <a:p>
            <a:pPr marL="0" indent="0">
              <a:buNone/>
              <a:defRPr/>
            </a:pPr>
            <a:r>
              <a:rPr lang="en-US" b="1" dirty="0" smtClean="0">
                <a:solidFill>
                  <a:schemeClr val="tx1">
                    <a:lumMod val="65000"/>
                    <a:lumOff val="35000"/>
                  </a:schemeClr>
                </a:solidFill>
              </a:rPr>
              <a:t>“For </a:t>
            </a:r>
            <a:r>
              <a:rPr lang="en-US" b="1" dirty="0">
                <a:solidFill>
                  <a:schemeClr val="tx1">
                    <a:lumMod val="65000"/>
                    <a:lumOff val="35000"/>
                  </a:schemeClr>
                </a:solidFill>
              </a:rPr>
              <a:t>strategic talent management, forget surveying satisfaction. </a:t>
            </a:r>
            <a:r>
              <a:rPr lang="en-US" b="1" dirty="0" smtClean="0">
                <a:solidFill>
                  <a:schemeClr val="tx1">
                    <a:lumMod val="65000"/>
                    <a:lumOff val="35000"/>
                  </a:schemeClr>
                </a:solidFill>
              </a:rPr>
              <a:t>The </a:t>
            </a:r>
            <a:r>
              <a:rPr lang="en-US" b="1" dirty="0">
                <a:solidFill>
                  <a:schemeClr val="tx1">
                    <a:lumMod val="65000"/>
                    <a:lumOff val="35000"/>
                  </a:schemeClr>
                </a:solidFill>
              </a:rPr>
              <a:t>meaningful focus should be on </a:t>
            </a:r>
            <a:r>
              <a:rPr lang="en-US" b="1" dirty="0" smtClean="0">
                <a:solidFill>
                  <a:schemeClr val="tx1">
                    <a:lumMod val="65000"/>
                    <a:lumOff val="35000"/>
                  </a:schemeClr>
                </a:solidFill>
              </a:rPr>
              <a:t>engagement… </a:t>
            </a:r>
          </a:p>
          <a:p>
            <a:pPr marL="0" indent="0">
              <a:buNone/>
              <a:defRPr/>
            </a:pPr>
            <a:endParaRPr lang="en-US" b="1" dirty="0">
              <a:solidFill>
                <a:schemeClr val="tx1">
                  <a:lumMod val="65000"/>
                  <a:lumOff val="35000"/>
                </a:schemeClr>
              </a:solidFill>
            </a:endParaRPr>
          </a:p>
          <a:p>
            <a:pPr marL="0" indent="0">
              <a:buNone/>
              <a:defRPr/>
            </a:pPr>
            <a:r>
              <a:rPr lang="en-US" b="1" dirty="0" smtClean="0">
                <a:solidFill>
                  <a:schemeClr val="tx1">
                    <a:lumMod val="65000"/>
                    <a:lumOff val="35000"/>
                  </a:schemeClr>
                </a:solidFill>
              </a:rPr>
              <a:t>Engagement </a:t>
            </a:r>
            <a:r>
              <a:rPr lang="en-US" b="1" dirty="0">
                <a:solidFill>
                  <a:schemeClr val="tx1">
                    <a:lumMod val="65000"/>
                    <a:lumOff val="35000"/>
                  </a:schemeClr>
                </a:solidFill>
              </a:rPr>
              <a:t>is about mutual </a:t>
            </a:r>
            <a:r>
              <a:rPr lang="en-US" b="1" dirty="0" smtClean="0">
                <a:solidFill>
                  <a:schemeClr val="tx1">
                    <a:lumMod val="65000"/>
                    <a:lumOff val="35000"/>
                  </a:schemeClr>
                </a:solidFill>
              </a:rPr>
              <a:t>commitment</a:t>
            </a:r>
            <a:r>
              <a:rPr lang="en-US" b="1" dirty="0">
                <a:solidFill>
                  <a:schemeClr val="tx1">
                    <a:lumMod val="65000"/>
                    <a:lumOff val="35000"/>
                  </a:schemeClr>
                </a:solidFill>
              </a:rPr>
              <a:t>.  </a:t>
            </a:r>
            <a:r>
              <a:rPr lang="en-US" b="1" dirty="0" smtClean="0">
                <a:solidFill>
                  <a:schemeClr val="tx1">
                    <a:lumMod val="65000"/>
                    <a:lumOff val="35000"/>
                  </a:schemeClr>
                </a:solidFill>
              </a:rPr>
              <a:t>Companies help </a:t>
            </a:r>
            <a:r>
              <a:rPr lang="en-US" b="1" dirty="0">
                <a:solidFill>
                  <a:schemeClr val="tx1">
                    <a:lumMod val="65000"/>
                    <a:lumOff val="35000"/>
                  </a:schemeClr>
                </a:solidFill>
              </a:rPr>
              <a:t>employees reach their potential and employees help their companies perform </a:t>
            </a:r>
            <a:r>
              <a:rPr lang="en-US" b="1" dirty="0" smtClean="0">
                <a:solidFill>
                  <a:schemeClr val="tx1">
                    <a:lumMod val="65000"/>
                    <a:lumOff val="35000"/>
                  </a:schemeClr>
                </a:solidFill>
              </a:rPr>
              <a:t>better…</a:t>
            </a:r>
            <a:endParaRPr lang="en-US" b="1" dirty="0">
              <a:solidFill>
                <a:schemeClr val="tx1">
                  <a:lumMod val="65000"/>
                  <a:lumOff val="35000"/>
                </a:schemeClr>
              </a:solidFill>
            </a:endParaRPr>
          </a:p>
          <a:p>
            <a:pPr marL="0" indent="0">
              <a:buNone/>
              <a:defRPr/>
            </a:pPr>
            <a:endParaRPr lang="en-US" b="1" dirty="0" smtClean="0">
              <a:solidFill>
                <a:schemeClr val="tx1">
                  <a:lumMod val="65000"/>
                  <a:lumOff val="35000"/>
                </a:schemeClr>
              </a:solidFill>
            </a:endParaRPr>
          </a:p>
          <a:p>
            <a:pPr marL="0" indent="0">
              <a:buNone/>
              <a:defRPr/>
            </a:pPr>
            <a:r>
              <a:rPr lang="en-US" b="1" dirty="0" smtClean="0">
                <a:solidFill>
                  <a:schemeClr val="tx1">
                    <a:lumMod val="65000"/>
                    <a:lumOff val="35000"/>
                  </a:schemeClr>
                </a:solidFill>
              </a:rPr>
              <a:t>This </a:t>
            </a:r>
            <a:r>
              <a:rPr lang="en-US" b="1" dirty="0">
                <a:solidFill>
                  <a:schemeClr val="tx1">
                    <a:lumMod val="65000"/>
                    <a:lumOff val="35000"/>
                  </a:schemeClr>
                </a:solidFill>
              </a:rPr>
              <a:t>combination results in engagement</a:t>
            </a:r>
            <a:r>
              <a:rPr lang="en-US" b="1" dirty="0" smtClean="0">
                <a:solidFill>
                  <a:schemeClr val="tx1">
                    <a:lumMod val="65000"/>
                    <a:lumOff val="35000"/>
                  </a:schemeClr>
                </a:solidFill>
              </a:rPr>
              <a:t>—‘</a:t>
            </a:r>
            <a:r>
              <a:rPr lang="en-US" b="1" dirty="0">
                <a:solidFill>
                  <a:schemeClr val="tx1">
                    <a:lumMod val="65000"/>
                    <a:lumOff val="35000"/>
                  </a:schemeClr>
                </a:solidFill>
              </a:rPr>
              <a:t>the capture of discretionary effort.’ ”</a:t>
            </a:r>
          </a:p>
          <a:p>
            <a:endParaRPr lang="en-US" b="1" dirty="0" smtClean="0">
              <a:solidFill>
                <a:srgbClr val="002060"/>
              </a:solidFill>
            </a:endParaRPr>
          </a:p>
          <a:p>
            <a:endParaRPr lang="en-US" sz="2000" b="1" i="1" dirty="0">
              <a:solidFill>
                <a:srgbClr val="FF3300"/>
              </a:solidFill>
              <a:latin typeface="Bodoni" pitchFamily="18" charset="0"/>
            </a:endParaRPr>
          </a:p>
          <a:p>
            <a:pPr marL="0" indent="0" algn="r">
              <a:buNone/>
            </a:pPr>
            <a:r>
              <a:rPr lang="en-US" sz="2800" i="1" dirty="0" smtClean="0">
                <a:solidFill>
                  <a:schemeClr val="tx1">
                    <a:lumMod val="65000"/>
                    <a:lumOff val="35000"/>
                  </a:schemeClr>
                </a:solidFill>
              </a:rPr>
              <a:t>~Allan </a:t>
            </a:r>
            <a:r>
              <a:rPr lang="en-US" sz="2800" i="1" dirty="0">
                <a:solidFill>
                  <a:schemeClr val="tx1">
                    <a:lumMod val="65000"/>
                    <a:lumOff val="35000"/>
                  </a:schemeClr>
                </a:solidFill>
              </a:rPr>
              <a:t>Benowitz, VP of Growth &amp; </a:t>
            </a:r>
            <a:r>
              <a:rPr lang="en-US" sz="2800" i="1" dirty="0" smtClean="0">
                <a:solidFill>
                  <a:schemeClr val="tx1">
                    <a:lumMod val="65000"/>
                    <a:lumOff val="35000"/>
                  </a:schemeClr>
                </a:solidFill>
              </a:rPr>
              <a:t>Development,</a:t>
            </a:r>
          </a:p>
          <a:p>
            <a:pPr marL="0" indent="0" algn="r">
              <a:buNone/>
            </a:pPr>
            <a:r>
              <a:rPr lang="en-US" sz="2800" i="1" dirty="0" smtClean="0">
                <a:solidFill>
                  <a:schemeClr val="tx1">
                    <a:lumMod val="65000"/>
                    <a:lumOff val="35000"/>
                  </a:schemeClr>
                </a:solidFill>
              </a:rPr>
              <a:t> The </a:t>
            </a:r>
            <a:r>
              <a:rPr lang="en-US" sz="2800" i="1" dirty="0">
                <a:solidFill>
                  <a:schemeClr val="tx1">
                    <a:lumMod val="65000"/>
                    <a:lumOff val="35000"/>
                  </a:schemeClr>
                </a:solidFill>
              </a:rPr>
              <a:t>Employee Engagement Group </a:t>
            </a:r>
            <a:endParaRPr lang="en-US" sz="2800" dirty="0">
              <a:solidFill>
                <a:schemeClr val="tx1">
                  <a:lumMod val="65000"/>
                  <a:lumOff val="35000"/>
                </a:schemeClr>
              </a:solidFill>
            </a:endParaRPr>
          </a:p>
        </p:txBody>
      </p:sp>
      <p:pic>
        <p:nvPicPr>
          <p:cNvPr id="2050" name="Picture 2" descr="C:\Users\pkimerer\AppData\Local\Microsoft\Windows\Temporary Internet Files\Content.IE5\09DE21JR\MC900383642[1].wmf"/>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96200" y="1828800"/>
            <a:ext cx="937260" cy="71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702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fontScale="90000"/>
          </a:bodyPr>
          <a:lstStyle/>
          <a:p>
            <a:pPr>
              <a:defRPr/>
            </a:pPr>
            <a:r>
              <a:rPr lang="en-US" sz="3100" dirty="0" smtClean="0">
                <a:solidFill>
                  <a:srgbClr val="E0E0E0"/>
                </a:solidFill>
                <a:latin typeface="+mn-lt"/>
              </a:rPr>
              <a:t>Engagement Breeds Loyalty  </a:t>
            </a:r>
            <a:r>
              <a:rPr lang="en-US" dirty="0">
                <a:solidFill>
                  <a:srgbClr val="E0E0E0"/>
                </a:solidFill>
                <a:latin typeface="+mn-lt"/>
              </a:rPr>
              <a:t/>
            </a:r>
            <a:br>
              <a:rPr lang="en-US" dirty="0">
                <a:solidFill>
                  <a:srgbClr val="E0E0E0"/>
                </a:solidFill>
                <a:latin typeface="+mn-lt"/>
              </a:rPr>
            </a:br>
            <a:endParaRPr lang="en-US" dirty="0">
              <a:solidFill>
                <a:srgbClr val="E0E0E0"/>
              </a:solidFill>
            </a:endParaRPr>
          </a:p>
        </p:txBody>
      </p:sp>
      <p:sp>
        <p:nvSpPr>
          <p:cNvPr id="3" name="Content Placeholder 2"/>
          <p:cNvSpPr>
            <a:spLocks noGrp="1"/>
          </p:cNvSpPr>
          <p:nvPr>
            <p:ph idx="1"/>
          </p:nvPr>
        </p:nvSpPr>
        <p:spPr>
          <a:xfrm>
            <a:off x="1066800" y="1981200"/>
            <a:ext cx="7228643" cy="4191000"/>
          </a:xfrm>
        </p:spPr>
        <p:txBody>
          <a:bodyPr>
            <a:normAutofit/>
          </a:bodyPr>
          <a:lstStyle/>
          <a:p>
            <a:pPr marL="0" indent="0">
              <a:lnSpc>
                <a:spcPct val="80000"/>
              </a:lnSpc>
              <a:buNone/>
              <a:defRPr/>
            </a:pPr>
            <a:r>
              <a:rPr lang="en-US" sz="2100" b="1" dirty="0" smtClean="0">
                <a:solidFill>
                  <a:schemeClr val="tx1">
                    <a:lumMod val="65000"/>
                    <a:lumOff val="35000"/>
                  </a:schemeClr>
                </a:solidFill>
              </a:rPr>
              <a:t>Nearly </a:t>
            </a:r>
            <a:r>
              <a:rPr lang="en-US" sz="2100" b="1" dirty="0">
                <a:solidFill>
                  <a:schemeClr val="tx1">
                    <a:lumMod val="65000"/>
                    <a:lumOff val="35000"/>
                  </a:schemeClr>
                </a:solidFill>
              </a:rPr>
              <a:t>60% of 12,205 full-time workers polled said they were </a:t>
            </a:r>
            <a:endParaRPr lang="en-US" sz="2100" b="1" dirty="0" smtClean="0">
              <a:solidFill>
                <a:schemeClr val="tx1">
                  <a:lumMod val="65000"/>
                  <a:lumOff val="35000"/>
                </a:schemeClr>
              </a:solidFill>
            </a:endParaRPr>
          </a:p>
          <a:p>
            <a:pPr marL="0" indent="0">
              <a:lnSpc>
                <a:spcPct val="80000"/>
              </a:lnSpc>
              <a:buNone/>
              <a:defRPr/>
            </a:pPr>
            <a:r>
              <a:rPr lang="en-US" sz="2100" b="1" dirty="0" smtClean="0">
                <a:solidFill>
                  <a:schemeClr val="tx1">
                    <a:lumMod val="65000"/>
                    <a:lumOff val="35000"/>
                  </a:schemeClr>
                </a:solidFill>
              </a:rPr>
              <a:t>“</a:t>
            </a:r>
            <a:r>
              <a:rPr lang="en-US" sz="2100" b="1" dirty="0">
                <a:solidFill>
                  <a:schemeClr val="tx1">
                    <a:lumMod val="65000"/>
                    <a:lumOff val="35000"/>
                  </a:schemeClr>
                </a:solidFill>
              </a:rPr>
              <a:t>highly engaged” because they received communication from senior managers monthly.</a:t>
            </a:r>
            <a:endParaRPr lang="en-US" sz="2100" i="1" dirty="0">
              <a:solidFill>
                <a:schemeClr val="tx1">
                  <a:lumMod val="65000"/>
                  <a:lumOff val="35000"/>
                </a:schemeClr>
              </a:solidFill>
              <a:hlinkClick r:id="rId3"/>
              <a:hlinkMouseOver r:id="rId3"/>
            </a:endParaRPr>
          </a:p>
          <a:p>
            <a:pPr marL="0" indent="0">
              <a:lnSpc>
                <a:spcPct val="80000"/>
              </a:lnSpc>
              <a:buNone/>
              <a:defRPr/>
            </a:pPr>
            <a:endParaRPr lang="en-US" sz="2100" b="1" dirty="0" smtClean="0">
              <a:solidFill>
                <a:schemeClr val="tx1">
                  <a:lumMod val="65000"/>
                  <a:lumOff val="35000"/>
                </a:schemeClr>
              </a:solidFill>
            </a:endParaRPr>
          </a:p>
          <a:p>
            <a:pPr marL="0" indent="0">
              <a:lnSpc>
                <a:spcPct val="80000"/>
              </a:lnSpc>
              <a:buNone/>
              <a:defRPr/>
            </a:pPr>
            <a:r>
              <a:rPr lang="en-US" sz="2100" b="1" dirty="0" smtClean="0">
                <a:solidFill>
                  <a:schemeClr val="tx1">
                    <a:lumMod val="65000"/>
                    <a:lumOff val="35000"/>
                  </a:schemeClr>
                </a:solidFill>
              </a:rPr>
              <a:t>In </a:t>
            </a:r>
            <a:r>
              <a:rPr lang="en-US" sz="2100" b="1" dirty="0">
                <a:solidFill>
                  <a:schemeClr val="tx1">
                    <a:lumMod val="65000"/>
                    <a:lumOff val="35000"/>
                  </a:schemeClr>
                </a:solidFill>
              </a:rPr>
              <a:t>contrast, 42% of low-engaged employees say they receive </a:t>
            </a:r>
            <a:endParaRPr lang="en-US" sz="2100" b="1" dirty="0" smtClean="0">
              <a:solidFill>
                <a:schemeClr val="tx1">
                  <a:lumMod val="65000"/>
                  <a:lumOff val="35000"/>
                </a:schemeClr>
              </a:solidFill>
            </a:endParaRPr>
          </a:p>
          <a:p>
            <a:pPr marL="0" indent="0">
              <a:lnSpc>
                <a:spcPct val="80000"/>
              </a:lnSpc>
              <a:buNone/>
              <a:defRPr/>
            </a:pPr>
            <a:r>
              <a:rPr lang="en-US" sz="2100" b="1" dirty="0" smtClean="0">
                <a:solidFill>
                  <a:schemeClr val="tx1">
                    <a:lumMod val="65000"/>
                    <a:lumOff val="35000"/>
                  </a:schemeClr>
                </a:solidFill>
              </a:rPr>
              <a:t>only </a:t>
            </a:r>
            <a:r>
              <a:rPr lang="en-US" sz="2100" b="1" dirty="0">
                <a:solidFill>
                  <a:schemeClr val="tx1">
                    <a:lumMod val="65000"/>
                    <a:lumOff val="35000"/>
                  </a:schemeClr>
                </a:solidFill>
              </a:rPr>
              <a:t>annual communication or no communication at all . . . </a:t>
            </a:r>
          </a:p>
          <a:p>
            <a:pPr marL="0" indent="0">
              <a:lnSpc>
                <a:spcPct val="80000"/>
              </a:lnSpc>
              <a:buNone/>
              <a:defRPr/>
            </a:pPr>
            <a:r>
              <a:rPr lang="en-US" sz="2100" b="1" dirty="0">
                <a:solidFill>
                  <a:srgbClr val="002060"/>
                </a:solidFill>
              </a:rPr>
              <a:t>		</a:t>
            </a:r>
          </a:p>
          <a:p>
            <a:pPr marL="0" indent="0">
              <a:buClr>
                <a:srgbClr val="660066"/>
              </a:buClr>
              <a:buNone/>
              <a:defRPr/>
            </a:pPr>
            <a:r>
              <a:rPr lang="en-US" sz="2100" b="1" i="1" dirty="0" smtClean="0">
                <a:solidFill>
                  <a:srgbClr val="002060"/>
                </a:solidFill>
              </a:rPr>
              <a:t>	</a:t>
            </a:r>
            <a:endParaRPr lang="en-US" sz="2100" dirty="0" smtClean="0">
              <a:solidFill>
                <a:schemeClr val="accent3">
                  <a:lumMod val="50000"/>
                </a:schemeClr>
              </a:solidFill>
            </a:endParaRPr>
          </a:p>
          <a:p>
            <a:pPr marL="0" indent="0" algn="r">
              <a:buSzPct val="65000"/>
              <a:buNone/>
              <a:defRPr/>
            </a:pPr>
            <a:r>
              <a:rPr lang="en-US" sz="2100" dirty="0" smtClean="0">
                <a:solidFill>
                  <a:schemeClr val="tx1">
                    <a:lumMod val="65000"/>
                    <a:lumOff val="35000"/>
                  </a:schemeClr>
                </a:solidFill>
              </a:rPr>
              <a:t> </a:t>
            </a:r>
            <a:r>
              <a:rPr lang="en-US" sz="2100" dirty="0">
                <a:solidFill>
                  <a:schemeClr val="tx1">
                    <a:lumMod val="65000"/>
                    <a:lumOff val="35000"/>
                  </a:schemeClr>
                </a:solidFill>
              </a:rPr>
              <a:t>~ </a:t>
            </a:r>
            <a:r>
              <a:rPr lang="en-US" sz="2100" dirty="0" smtClean="0">
                <a:solidFill>
                  <a:schemeClr val="tx1">
                    <a:lumMod val="65000"/>
                    <a:lumOff val="35000"/>
                  </a:schemeClr>
                </a:solidFill>
              </a:rPr>
              <a:t>Watson Wyatt “Work USA” Survey</a:t>
            </a:r>
            <a:endParaRPr lang="en-US" sz="2100" dirty="0">
              <a:solidFill>
                <a:schemeClr val="tx1">
                  <a:lumMod val="65000"/>
                  <a:lumOff val="35000"/>
                </a:schemeClr>
              </a:solidFill>
            </a:endParaRPr>
          </a:p>
          <a:p>
            <a:endParaRPr lang="en-US" dirty="0"/>
          </a:p>
        </p:txBody>
      </p:sp>
      <p:pic>
        <p:nvPicPr>
          <p:cNvPr id="3074" name="Picture 2" descr="C:\Users\pkimerer\AppData\Local\Microsoft\Windows\Temporary Internet Files\Content.IE5\TVMULNSS\MP90022761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4038600"/>
            <a:ext cx="2133600" cy="140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169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0E0E0"/>
                </a:solidFill>
              </a:rPr>
              <a:t>What U.S. Workers Really Want</a:t>
            </a:r>
            <a:endParaRPr lang="en-US" dirty="0">
              <a:solidFill>
                <a:srgbClr val="E0E0E0"/>
              </a:solidFill>
            </a:endParaRPr>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1" y="1524001"/>
            <a:ext cx="6477000" cy="487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934200" y="1905000"/>
            <a:ext cx="2016642" cy="1477328"/>
          </a:xfrm>
          <a:prstGeom prst="rect">
            <a:avLst/>
          </a:prstGeom>
          <a:ln>
            <a:solidFill>
              <a:schemeClr val="accent5">
                <a:lumMod val="75000"/>
              </a:schemeClr>
            </a:solidFill>
          </a:ln>
        </p:spPr>
        <p:txBody>
          <a:bodyPr wrap="square">
            <a:spAutoFit/>
          </a:bodyPr>
          <a:lstStyle/>
          <a:p>
            <a:pPr lvl="0" algn="ctr" fontAlgn="base">
              <a:spcBef>
                <a:spcPct val="0"/>
              </a:spcBef>
              <a:spcAft>
                <a:spcPct val="0"/>
              </a:spcAft>
              <a:defRPr/>
            </a:pPr>
            <a:r>
              <a:rPr lang="en-US" b="1" dirty="0">
                <a:solidFill>
                  <a:schemeClr val="tx1">
                    <a:lumMod val="65000"/>
                    <a:lumOff val="35000"/>
                  </a:schemeClr>
                </a:solidFill>
                <a:cs typeface="Arial" charset="0"/>
              </a:rPr>
              <a:t>Job characteristics rated “most important” by U.S. </a:t>
            </a:r>
            <a:r>
              <a:rPr lang="en-US" b="1" dirty="0" smtClean="0">
                <a:solidFill>
                  <a:schemeClr val="tx1">
                    <a:lumMod val="65000"/>
                    <a:lumOff val="35000"/>
                  </a:schemeClr>
                </a:solidFill>
                <a:cs typeface="Arial" charset="0"/>
              </a:rPr>
              <a:t>workers in recent Gallup poll.</a:t>
            </a:r>
            <a:endParaRPr lang="en-US" b="1" dirty="0">
              <a:solidFill>
                <a:schemeClr val="tx1">
                  <a:lumMod val="65000"/>
                  <a:lumOff val="35000"/>
                </a:schemeClr>
              </a:solidFill>
              <a:cs typeface="Arial" charset="0"/>
            </a:endParaRPr>
          </a:p>
        </p:txBody>
      </p:sp>
    </p:spTree>
    <p:extLst>
      <p:ext uri="{BB962C8B-B14F-4D97-AF65-F5344CB8AC3E}">
        <p14:creationId xmlns:p14="http://schemas.microsoft.com/office/powerpoint/2010/main" val="2820031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0E0E0"/>
                </a:solidFill>
              </a:rPr>
              <a:t>Need More Proof?</a:t>
            </a:r>
            <a:endParaRPr lang="en-US" dirty="0">
              <a:solidFill>
                <a:srgbClr val="E0E0E0"/>
              </a:solidFill>
            </a:endParaRPr>
          </a:p>
        </p:txBody>
      </p:sp>
      <p:sp>
        <p:nvSpPr>
          <p:cNvPr id="3" name="Content Placeholder 2"/>
          <p:cNvSpPr>
            <a:spLocks noGrp="1"/>
          </p:cNvSpPr>
          <p:nvPr>
            <p:ph idx="1"/>
          </p:nvPr>
        </p:nvSpPr>
        <p:spPr>
          <a:xfrm>
            <a:off x="467556" y="1676400"/>
            <a:ext cx="8524043" cy="4906963"/>
          </a:xfrm>
        </p:spPr>
        <p:txBody>
          <a:bodyPr>
            <a:normAutofit fontScale="77500" lnSpcReduction="20000"/>
          </a:bodyPr>
          <a:lstStyle/>
          <a:p>
            <a:pPr marL="0" indent="0">
              <a:buNone/>
              <a:defRPr/>
            </a:pPr>
            <a:r>
              <a:rPr lang="en-US" i="1" dirty="0">
                <a:solidFill>
                  <a:schemeClr val="tx1">
                    <a:lumMod val="65000"/>
                    <a:lumOff val="35000"/>
                  </a:schemeClr>
                </a:solidFill>
              </a:rPr>
              <a:t>According to </a:t>
            </a:r>
            <a:r>
              <a:rPr lang="en-US" i="1" dirty="0" smtClean="0">
                <a:solidFill>
                  <a:schemeClr val="tx1">
                    <a:lumMod val="65000"/>
                    <a:lumOff val="35000"/>
                  </a:schemeClr>
                </a:solidFill>
              </a:rPr>
              <a:t>an Employee </a:t>
            </a:r>
            <a:r>
              <a:rPr lang="en-US" i="1" dirty="0">
                <a:solidFill>
                  <a:schemeClr val="tx1">
                    <a:lumMod val="65000"/>
                    <a:lumOff val="35000"/>
                  </a:schemeClr>
                </a:solidFill>
              </a:rPr>
              <a:t>Engagement Benchmark Study by Temkin Group, highly engaged employees are:</a:t>
            </a:r>
          </a:p>
          <a:p>
            <a:pPr marL="285750" indent="-285750">
              <a:buFont typeface="Wingdings" pitchFamily="2" charset="2"/>
              <a:buChar char="§"/>
              <a:defRPr/>
            </a:pPr>
            <a:r>
              <a:rPr lang="en-US" b="1" dirty="0" smtClean="0">
                <a:solidFill>
                  <a:schemeClr val="tx1">
                    <a:lumMod val="65000"/>
                    <a:lumOff val="35000"/>
                  </a:schemeClr>
                </a:solidFill>
              </a:rPr>
              <a:t>480</a:t>
            </a:r>
            <a:r>
              <a:rPr lang="en-US" b="1" dirty="0">
                <a:solidFill>
                  <a:schemeClr val="tx1">
                    <a:lumMod val="65000"/>
                    <a:lumOff val="35000"/>
                  </a:schemeClr>
                </a:solidFill>
              </a:rPr>
              <a:t>% more committed to helping their company succeed.</a:t>
            </a:r>
          </a:p>
          <a:p>
            <a:pPr marL="285750" indent="-285750">
              <a:buFont typeface="Wingdings" pitchFamily="2" charset="2"/>
              <a:buChar char="§"/>
              <a:defRPr/>
            </a:pPr>
            <a:r>
              <a:rPr lang="en-US" b="1" dirty="0">
                <a:solidFill>
                  <a:schemeClr val="tx1">
                    <a:lumMod val="65000"/>
                    <a:lumOff val="35000"/>
                  </a:schemeClr>
                </a:solidFill>
              </a:rPr>
              <a:t>250% more likely to recommend their company as an employer.</a:t>
            </a:r>
          </a:p>
          <a:p>
            <a:pPr marL="285750" indent="-285750">
              <a:buFont typeface="Wingdings" pitchFamily="2" charset="2"/>
              <a:buChar char="§"/>
              <a:defRPr/>
            </a:pPr>
            <a:r>
              <a:rPr lang="en-US" b="1" dirty="0">
                <a:solidFill>
                  <a:schemeClr val="tx1">
                    <a:lumMod val="65000"/>
                    <a:lumOff val="35000"/>
                  </a:schemeClr>
                </a:solidFill>
              </a:rPr>
              <a:t>370% more likely to recommend improvements.  </a:t>
            </a:r>
          </a:p>
          <a:p>
            <a:pPr>
              <a:defRPr/>
            </a:pPr>
            <a:endParaRPr lang="en-US" dirty="0" smtClean="0">
              <a:solidFill>
                <a:schemeClr val="tx1">
                  <a:lumMod val="65000"/>
                  <a:lumOff val="35000"/>
                </a:schemeClr>
              </a:solidFill>
            </a:endParaRPr>
          </a:p>
          <a:p>
            <a:pPr>
              <a:defRPr/>
            </a:pPr>
            <a:endParaRPr lang="en-US" dirty="0">
              <a:solidFill>
                <a:schemeClr val="tx1">
                  <a:lumMod val="65000"/>
                  <a:lumOff val="35000"/>
                </a:schemeClr>
              </a:solidFill>
            </a:endParaRPr>
          </a:p>
          <a:p>
            <a:pPr marL="0" indent="0">
              <a:buNone/>
              <a:defRPr/>
            </a:pPr>
            <a:r>
              <a:rPr lang="en-US" i="1" dirty="0" smtClean="0">
                <a:solidFill>
                  <a:schemeClr val="tx1">
                    <a:lumMod val="65000"/>
                    <a:lumOff val="35000"/>
                  </a:schemeClr>
                </a:solidFill>
              </a:rPr>
              <a:t>A Gallup </a:t>
            </a:r>
            <a:r>
              <a:rPr lang="en-US" i="1" dirty="0">
                <a:solidFill>
                  <a:schemeClr val="tx1">
                    <a:lumMod val="65000"/>
                    <a:lumOff val="35000"/>
                  </a:schemeClr>
                </a:solidFill>
              </a:rPr>
              <a:t>study of 192 organizations showed levels as follows:</a:t>
            </a:r>
          </a:p>
          <a:p>
            <a:pPr marL="285750" indent="-285750">
              <a:buFont typeface="Wingdings" pitchFamily="2" charset="2"/>
              <a:buChar char="§"/>
              <a:defRPr/>
            </a:pPr>
            <a:r>
              <a:rPr lang="en-US" b="1" dirty="0" smtClean="0">
                <a:solidFill>
                  <a:schemeClr val="tx1">
                    <a:lumMod val="65000"/>
                    <a:lumOff val="35000"/>
                  </a:schemeClr>
                </a:solidFill>
              </a:rPr>
              <a:t>Engaged—30</a:t>
            </a:r>
            <a:r>
              <a:rPr lang="en-US" b="1" dirty="0">
                <a:solidFill>
                  <a:schemeClr val="tx1">
                    <a:lumMod val="65000"/>
                    <a:lumOff val="35000"/>
                  </a:schemeClr>
                </a:solidFill>
              </a:rPr>
              <a:t>%</a:t>
            </a:r>
          </a:p>
          <a:p>
            <a:pPr marL="285750" indent="-285750">
              <a:buFont typeface="Wingdings" pitchFamily="2" charset="2"/>
              <a:buChar char="§"/>
              <a:defRPr/>
            </a:pPr>
            <a:r>
              <a:rPr lang="en-US" b="1" dirty="0">
                <a:solidFill>
                  <a:schemeClr val="tx1">
                    <a:lumMod val="65000"/>
                    <a:lumOff val="35000"/>
                  </a:schemeClr>
                </a:solidFill>
              </a:rPr>
              <a:t>Not engaged—52%</a:t>
            </a:r>
          </a:p>
          <a:p>
            <a:pPr marL="285750" indent="-285750">
              <a:buFont typeface="Wingdings" pitchFamily="2" charset="2"/>
              <a:buChar char="§"/>
              <a:defRPr/>
            </a:pPr>
            <a:r>
              <a:rPr lang="en-US" b="1" dirty="0">
                <a:solidFill>
                  <a:schemeClr val="tx1">
                    <a:lumMod val="65000"/>
                    <a:lumOff val="35000"/>
                  </a:schemeClr>
                </a:solidFill>
              </a:rPr>
              <a:t>Actively disengaged—18%</a:t>
            </a:r>
          </a:p>
          <a:p>
            <a:endParaRPr lang="en-US" dirty="0"/>
          </a:p>
        </p:txBody>
      </p:sp>
      <p:pic>
        <p:nvPicPr>
          <p:cNvPr id="4098" name="Picture 2" descr="C:\Users\pkimerer\AppData\Local\Microsoft\Windows\Temporary Internet Files\Content.IE5\UUO5AWSU\MC900441884[1].wmf"/>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43800" y="3505200"/>
            <a:ext cx="1270084"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827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990600"/>
          </a:xfrm>
        </p:spPr>
        <p:txBody>
          <a:bodyPr>
            <a:normAutofit fontScale="90000"/>
          </a:bodyPr>
          <a:lstStyle/>
          <a:p>
            <a:r>
              <a:rPr lang="en-US" dirty="0">
                <a:solidFill>
                  <a:srgbClr val="E0E0E0"/>
                </a:solidFill>
                <a:latin typeface="Calibri" pitchFamily="34" charset="0"/>
              </a:rPr>
              <a:t>Broken Engagement: Causes for Concern</a:t>
            </a:r>
            <a:br>
              <a:rPr lang="en-US" dirty="0">
                <a:solidFill>
                  <a:srgbClr val="E0E0E0"/>
                </a:solidFill>
                <a:latin typeface="Calibri" pitchFamily="34" charset="0"/>
              </a:rPr>
            </a:br>
            <a:endParaRPr lang="en-US" dirty="0">
              <a:solidFill>
                <a:srgbClr val="E0E0E0"/>
              </a:solidFill>
            </a:endParaRPr>
          </a:p>
        </p:txBody>
      </p:sp>
      <p:sp>
        <p:nvSpPr>
          <p:cNvPr id="3" name="Content Placeholder 2"/>
          <p:cNvSpPr>
            <a:spLocks noGrp="1"/>
          </p:cNvSpPr>
          <p:nvPr>
            <p:ph idx="1"/>
          </p:nvPr>
        </p:nvSpPr>
        <p:spPr>
          <a:xfrm>
            <a:off x="228600" y="1660451"/>
            <a:ext cx="8229600" cy="4906963"/>
          </a:xfrm>
        </p:spPr>
        <p:txBody>
          <a:bodyPr>
            <a:normAutofit lnSpcReduction="10000"/>
          </a:bodyPr>
          <a:lstStyle/>
          <a:p>
            <a:pPr>
              <a:defRPr/>
            </a:pPr>
            <a:r>
              <a:rPr lang="en-US" b="1" i="1" dirty="0">
                <a:solidFill>
                  <a:schemeClr val="tx1">
                    <a:lumMod val="65000"/>
                    <a:lumOff val="35000"/>
                  </a:schemeClr>
                </a:solidFill>
              </a:rPr>
              <a:t>“I fear I might be next.”</a:t>
            </a:r>
          </a:p>
          <a:p>
            <a:pPr>
              <a:defRPr/>
            </a:pPr>
            <a:r>
              <a:rPr lang="en-US" b="1" i="1" dirty="0">
                <a:solidFill>
                  <a:schemeClr val="tx1">
                    <a:lumMod val="65000"/>
                    <a:lumOff val="35000"/>
                  </a:schemeClr>
                </a:solidFill>
              </a:rPr>
              <a:t>“Why are we having layoffs? We’re still making money.”</a:t>
            </a:r>
          </a:p>
          <a:p>
            <a:pPr>
              <a:defRPr/>
            </a:pPr>
            <a:r>
              <a:rPr lang="en-US" b="1" i="1" dirty="0">
                <a:solidFill>
                  <a:schemeClr val="tx1">
                    <a:lumMod val="65000"/>
                    <a:lumOff val="35000"/>
                  </a:schemeClr>
                </a:solidFill>
              </a:rPr>
              <a:t>“They said I would be promoted in 2 years.”</a:t>
            </a:r>
          </a:p>
          <a:p>
            <a:pPr>
              <a:defRPr/>
            </a:pPr>
            <a:r>
              <a:rPr lang="en-US" b="1" i="1" dirty="0">
                <a:solidFill>
                  <a:schemeClr val="tx1">
                    <a:lumMod val="65000"/>
                    <a:lumOff val="35000"/>
                  </a:schemeClr>
                </a:solidFill>
              </a:rPr>
              <a:t>“When the economy improves, I’ll leave.”</a:t>
            </a:r>
          </a:p>
          <a:p>
            <a:pPr>
              <a:defRPr/>
            </a:pPr>
            <a:r>
              <a:rPr lang="en-US" b="1" i="1" dirty="0">
                <a:solidFill>
                  <a:schemeClr val="tx1">
                    <a:lumMod val="65000"/>
                    <a:lumOff val="35000"/>
                  </a:schemeClr>
                </a:solidFill>
              </a:rPr>
              <a:t>“I don’t like it here, but no one is hiring now.”</a:t>
            </a:r>
          </a:p>
          <a:p>
            <a:pPr>
              <a:defRPr/>
            </a:pPr>
            <a:r>
              <a:rPr lang="en-US" b="1" i="1" dirty="0">
                <a:solidFill>
                  <a:schemeClr val="tx1">
                    <a:lumMod val="65000"/>
                    <a:lumOff val="35000"/>
                  </a:schemeClr>
                </a:solidFill>
              </a:rPr>
              <a:t>“I wanted to retire, but now I have to work.”</a:t>
            </a:r>
          </a:p>
          <a:p>
            <a:pPr>
              <a:defRPr/>
            </a:pPr>
            <a:r>
              <a:rPr lang="en-US" b="1" i="1" dirty="0">
                <a:solidFill>
                  <a:schemeClr val="tx1">
                    <a:lumMod val="65000"/>
                    <a:lumOff val="35000"/>
                  </a:schemeClr>
                </a:solidFill>
              </a:rPr>
              <a:t>“They no longer offer flex time.”</a:t>
            </a:r>
          </a:p>
          <a:p>
            <a:pPr marL="0" indent="0" algn="ctr">
              <a:buNone/>
              <a:defRPr/>
            </a:pPr>
            <a:r>
              <a:rPr lang="en-US" dirty="0">
                <a:solidFill>
                  <a:schemeClr val="tx1"/>
                </a:solidFill>
              </a:rPr>
              <a:t>-</a:t>
            </a:r>
            <a:r>
              <a:rPr lang="en-US" dirty="0">
                <a:solidFill>
                  <a:schemeClr val="tx1">
                    <a:lumMod val="65000"/>
                    <a:lumOff val="35000"/>
                  </a:schemeClr>
                </a:solidFill>
              </a:rPr>
              <a:t>HR Daily Advisor,  April 2014</a:t>
            </a:r>
          </a:p>
          <a:p>
            <a:endParaRPr lang="en-US" dirty="0"/>
          </a:p>
        </p:txBody>
      </p:sp>
      <p:pic>
        <p:nvPicPr>
          <p:cNvPr id="5123" name="Picture 3" descr="C:\Users\pkimerer\AppData\Local\Microsoft\Windows\Temporary Internet Files\Content.IE5\UUO5AWSU\MP900448347[1].jp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7543800" y="1905000"/>
            <a:ext cx="1447800" cy="96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523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US" dirty="0">
                <a:solidFill>
                  <a:srgbClr val="E0E0E0"/>
                </a:solidFill>
                <a:latin typeface="Calibri" pitchFamily="34" charset="0"/>
              </a:rPr>
              <a:t>Can This Marriage Be Saved?  </a:t>
            </a:r>
            <a:r>
              <a:rPr lang="en-US" dirty="0">
                <a:solidFill>
                  <a:srgbClr val="E0E0E0"/>
                </a:solidFill>
              </a:rPr>
              <a:t/>
            </a:r>
            <a:br>
              <a:rPr lang="en-US" dirty="0">
                <a:solidFill>
                  <a:srgbClr val="E0E0E0"/>
                </a:solidFill>
              </a:rPr>
            </a:br>
            <a:endParaRPr lang="en-US" dirty="0">
              <a:solidFill>
                <a:srgbClr val="E0E0E0"/>
              </a:solidFill>
            </a:endParaRPr>
          </a:p>
        </p:txBody>
      </p:sp>
      <p:sp>
        <p:nvSpPr>
          <p:cNvPr id="3" name="Content Placeholder 2"/>
          <p:cNvSpPr>
            <a:spLocks noGrp="1"/>
          </p:cNvSpPr>
          <p:nvPr>
            <p:ph idx="1"/>
          </p:nvPr>
        </p:nvSpPr>
        <p:spPr/>
        <p:txBody>
          <a:bodyPr/>
          <a:lstStyle/>
          <a:p>
            <a:pPr>
              <a:buFont typeface="Wingdings" pitchFamily="2" charset="2"/>
              <a:buChar char="Ø"/>
              <a:defRPr/>
            </a:pPr>
            <a:r>
              <a:rPr lang="en-US" dirty="0">
                <a:solidFill>
                  <a:schemeClr val="tx1">
                    <a:lumMod val="65000"/>
                    <a:lumOff val="35000"/>
                  </a:schemeClr>
                </a:solidFill>
              </a:rPr>
              <a:t>What are other red flags when it comes to engaging the team?</a:t>
            </a:r>
          </a:p>
          <a:p>
            <a:pPr>
              <a:buFont typeface="Wingdings" pitchFamily="2" charset="2"/>
              <a:buChar char="Ø"/>
              <a:defRPr/>
            </a:pPr>
            <a:endParaRPr lang="en-US" dirty="0">
              <a:solidFill>
                <a:schemeClr val="tx1">
                  <a:lumMod val="65000"/>
                  <a:lumOff val="35000"/>
                </a:schemeClr>
              </a:solidFill>
            </a:endParaRPr>
          </a:p>
          <a:p>
            <a:pPr>
              <a:buFont typeface="Wingdings" pitchFamily="2" charset="2"/>
              <a:buChar char="Ø"/>
              <a:defRPr/>
            </a:pPr>
            <a:r>
              <a:rPr lang="en-US" dirty="0">
                <a:solidFill>
                  <a:schemeClr val="tx1">
                    <a:lumMod val="65000"/>
                    <a:lumOff val="35000"/>
                  </a:schemeClr>
                </a:solidFill>
              </a:rPr>
              <a:t>Verbal, non-verbal, written and even electronic communication all sends a message of value to the recipient.</a:t>
            </a:r>
          </a:p>
          <a:p>
            <a:pPr marL="0" indent="0">
              <a:buNone/>
            </a:pPr>
            <a:endParaRPr lang="en-US" sz="2000" dirty="0" smtClean="0"/>
          </a:p>
          <a:p>
            <a:pPr marL="0" indent="0">
              <a:buNone/>
            </a:pPr>
            <a:r>
              <a:rPr lang="en-US" sz="2000" dirty="0" smtClean="0">
                <a:hlinkClick r:id="rId3"/>
              </a:rPr>
              <a:t>What is Engagement, Really?</a:t>
            </a:r>
            <a:endParaRPr lang="en-US" sz="2000" dirty="0"/>
          </a:p>
        </p:txBody>
      </p:sp>
      <p:pic>
        <p:nvPicPr>
          <p:cNvPr id="6146" name="Picture 2" descr="C:\Users\pkimerer\AppData\Local\Microsoft\Windows\Temporary Internet Files\Content.IE5\6DG4UIC4\MC90043391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3434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467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1938</Words>
  <Application>Microsoft Office PowerPoint</Application>
  <PresentationFormat>On-screen Show (4:3)</PresentationFormat>
  <Paragraphs>220</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Berlin Sans FB</vt:lpstr>
      <vt:lpstr>Bodoni</vt:lpstr>
      <vt:lpstr>Calibri</vt:lpstr>
      <vt:lpstr>Trebuchet MS</vt:lpstr>
      <vt:lpstr>Wingdings</vt:lpstr>
      <vt:lpstr>Office Theme</vt:lpstr>
      <vt:lpstr>The E Factor  </vt:lpstr>
      <vt:lpstr>Walking the Talk </vt:lpstr>
      <vt:lpstr>Research Shows Happy Staff =   Increased Productivity </vt:lpstr>
      <vt:lpstr>Can’t Get No…Satisfaction </vt:lpstr>
      <vt:lpstr>Engagement Breeds Loyalty   </vt:lpstr>
      <vt:lpstr>What U.S. Workers Really Want</vt:lpstr>
      <vt:lpstr>Need More Proof?</vt:lpstr>
      <vt:lpstr>Broken Engagement: Causes for Concern </vt:lpstr>
      <vt:lpstr>Can This Marriage Be Saved?   </vt:lpstr>
      <vt:lpstr>Remember, Grumpy Rolls Downhill &amp; Sideways &amp; Everywhere Else …</vt:lpstr>
      <vt:lpstr>DOES IT REALLY WORK? </vt:lpstr>
      <vt:lpstr>AND HERE IN OUR WORLD… </vt:lpstr>
      <vt:lpstr>ON LAND or SEA: ENGAGEMENT is KEY</vt:lpstr>
      <vt:lpstr>HOW IT WORKS </vt:lpstr>
      <vt:lpstr>Engagement Builds Teams</vt:lpstr>
      <vt:lpstr>Engagement – Inside &amp; Out </vt:lpstr>
      <vt:lpstr>The End Goal</vt:lpstr>
      <vt:lpstr>WHERE DO WE NEED IMPROVEMENT? </vt:lpstr>
      <vt:lpstr>WHAT WE NEED TO SUCCEED… </vt:lpstr>
      <vt:lpstr>RESOURCES to HELP </vt:lpstr>
      <vt:lpstr>Getting Started </vt:lpstr>
      <vt:lpstr>A Parting Thought or Two:  Empathy Tips from Some of the Greats</vt:lpstr>
    </vt:vector>
  </TitlesOfParts>
  <Company>HBK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Douvis</dc:creator>
  <cp:lastModifiedBy>Patricia A. Kimerer</cp:lastModifiedBy>
  <cp:revision>49</cp:revision>
  <cp:lastPrinted>2017-08-16T14:03:35Z</cp:lastPrinted>
  <dcterms:created xsi:type="dcterms:W3CDTF">2014-06-17T18:20:20Z</dcterms:created>
  <dcterms:modified xsi:type="dcterms:W3CDTF">2017-08-16T14:04:46Z</dcterms:modified>
</cp:coreProperties>
</file>